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2"/>
  </p:notesMasterIdLst>
  <p:sldIdLst>
    <p:sldId id="752" r:id="rId2"/>
    <p:sldId id="261" r:id="rId3"/>
    <p:sldId id="2147375384" r:id="rId4"/>
    <p:sldId id="742" r:id="rId5"/>
    <p:sldId id="741" r:id="rId6"/>
    <p:sldId id="267" r:id="rId7"/>
    <p:sldId id="718" r:id="rId8"/>
    <p:sldId id="719" r:id="rId9"/>
    <p:sldId id="728" r:id="rId10"/>
    <p:sldId id="730" r:id="rId11"/>
    <p:sldId id="731" r:id="rId12"/>
    <p:sldId id="729" r:id="rId13"/>
    <p:sldId id="732" r:id="rId14"/>
    <p:sldId id="733" r:id="rId15"/>
    <p:sldId id="734" r:id="rId16"/>
    <p:sldId id="736" r:id="rId17"/>
    <p:sldId id="735" r:id="rId18"/>
    <p:sldId id="268" r:id="rId19"/>
    <p:sldId id="757" r:id="rId20"/>
    <p:sldId id="2147375381" r:id="rId21"/>
    <p:sldId id="2147375382" r:id="rId22"/>
    <p:sldId id="2147375385" r:id="rId23"/>
    <p:sldId id="2147375386" r:id="rId24"/>
    <p:sldId id="743" r:id="rId25"/>
    <p:sldId id="286" r:id="rId26"/>
    <p:sldId id="738" r:id="rId27"/>
    <p:sldId id="739" r:id="rId28"/>
    <p:sldId id="753" r:id="rId29"/>
    <p:sldId id="754" r:id="rId30"/>
    <p:sldId id="756" r:id="rId3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9" autoAdjust="0"/>
    <p:restoredTop sz="92476" autoAdjust="0"/>
  </p:normalViewPr>
  <p:slideViewPr>
    <p:cSldViewPr>
      <p:cViewPr varScale="1">
        <p:scale>
          <a:sx n="98" d="100"/>
          <a:sy n="98" d="100"/>
        </p:scale>
        <p:origin x="4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2844B-0FE9-4349-81CA-F217BDE56B2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AC1F25-0780-4B71-A7C6-B056DF98A6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DRC :15 P. +15 C.      </a:t>
          </a:r>
        </a:p>
      </dgm:t>
    </dgm:pt>
    <dgm:pt modelId="{693B4716-D073-44A4-900A-BB08BD374BE8}" type="parTrans" cxnId="{EDC7A745-807E-4D0B-8B80-EC4CA6F6F27F}">
      <dgm:prSet/>
      <dgm:spPr/>
      <dgm:t>
        <a:bodyPr/>
        <a:lstStyle/>
        <a:p>
          <a:endParaRPr lang="en-US"/>
        </a:p>
      </dgm:t>
    </dgm:pt>
    <dgm:pt modelId="{9B7F0E52-6F3D-4BA8-8559-623B30F679B6}" type="sibTrans" cxnId="{EDC7A745-807E-4D0B-8B80-EC4CA6F6F27F}">
      <dgm:prSet/>
      <dgm:spPr/>
      <dgm:t>
        <a:bodyPr/>
        <a:lstStyle/>
        <a:p>
          <a:endParaRPr lang="en-US"/>
        </a:p>
      </dgm:t>
    </dgm:pt>
    <dgm:pt modelId="{5B84B576-9856-4F76-81CC-C9978C638C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PSC and AC: “necessary number” appointed by Sports Stakeholders</a:t>
          </a:r>
        </a:p>
      </dgm:t>
    </dgm:pt>
    <dgm:pt modelId="{6766C5F2-F19B-46FC-BAB5-86C6BD9C592F}" type="parTrans" cxnId="{CAACDA82-9C59-4BE1-AD69-211C4F396842}">
      <dgm:prSet/>
      <dgm:spPr/>
      <dgm:t>
        <a:bodyPr/>
        <a:lstStyle/>
        <a:p>
          <a:endParaRPr lang="en-US"/>
        </a:p>
      </dgm:t>
    </dgm:pt>
    <dgm:pt modelId="{53F39C46-D4EA-478D-A6E1-9EB79C0CB0FF}" type="sibTrans" cxnId="{CAACDA82-9C59-4BE1-AD69-211C4F396842}">
      <dgm:prSet/>
      <dgm:spPr/>
      <dgm:t>
        <a:bodyPr/>
        <a:lstStyle/>
        <a:p>
          <a:endParaRPr lang="en-US"/>
        </a:p>
      </dgm:t>
    </dgm:pt>
    <dgm:pt modelId="{D6F50854-EA3E-4AB8-9516-7857820A5F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Indipendency and CoI</a:t>
          </a:r>
        </a:p>
      </dgm:t>
    </dgm:pt>
    <dgm:pt modelId="{F2CEF337-5905-47DF-9398-0727C1D0FF7E}" type="parTrans" cxnId="{4D39C81C-9663-4CB6-824F-9A410DCE693A}">
      <dgm:prSet/>
      <dgm:spPr/>
      <dgm:t>
        <a:bodyPr/>
        <a:lstStyle/>
        <a:p>
          <a:endParaRPr lang="en-US"/>
        </a:p>
      </dgm:t>
    </dgm:pt>
    <dgm:pt modelId="{C4795F4B-ED52-4DD8-90A3-17560A300C76}" type="sibTrans" cxnId="{4D39C81C-9663-4CB6-824F-9A410DCE693A}">
      <dgm:prSet/>
      <dgm:spPr/>
      <dgm:t>
        <a:bodyPr/>
        <a:lstStyle/>
        <a:p>
          <a:endParaRPr lang="en-US"/>
        </a:p>
      </dgm:t>
    </dgm:pt>
    <dgm:pt modelId="{AC349764-1A2E-4646-82AB-B75C836011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Communication: TMS and LEGAL Portal</a:t>
          </a:r>
        </a:p>
      </dgm:t>
    </dgm:pt>
    <dgm:pt modelId="{F5E0801C-891C-4B13-A369-C220D7CF5A9A}" type="parTrans" cxnId="{EFF949F8-817F-44AB-96A9-2FD4C26B99F0}">
      <dgm:prSet/>
      <dgm:spPr/>
      <dgm:t>
        <a:bodyPr/>
        <a:lstStyle/>
        <a:p>
          <a:endParaRPr lang="en-US"/>
        </a:p>
      </dgm:t>
    </dgm:pt>
    <dgm:pt modelId="{3DFD3E7D-C32F-4A21-851E-52488F9D6EE3}" type="sibTrans" cxnId="{EFF949F8-817F-44AB-96A9-2FD4C26B99F0}">
      <dgm:prSet/>
      <dgm:spPr/>
      <dgm:t>
        <a:bodyPr/>
        <a:lstStyle/>
        <a:p>
          <a:endParaRPr lang="en-US"/>
        </a:p>
      </dgm:t>
    </dgm:pt>
    <dgm:pt modelId="{EF867604-9E18-423C-94B4-CB7282B443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Languages:English, French, Spanish</a:t>
          </a:r>
        </a:p>
      </dgm:t>
    </dgm:pt>
    <dgm:pt modelId="{AF7FE16B-DB17-4648-9777-A640BDC581B0}" type="parTrans" cxnId="{747751A9-4D52-43C1-A1A0-5084207C47E7}">
      <dgm:prSet/>
      <dgm:spPr/>
      <dgm:t>
        <a:bodyPr/>
        <a:lstStyle/>
        <a:p>
          <a:endParaRPr lang="en-US"/>
        </a:p>
      </dgm:t>
    </dgm:pt>
    <dgm:pt modelId="{35B9BA6E-5A5B-4109-B99B-72F39D32D83F}" type="sibTrans" cxnId="{747751A9-4D52-43C1-A1A0-5084207C47E7}">
      <dgm:prSet/>
      <dgm:spPr/>
      <dgm:t>
        <a:bodyPr/>
        <a:lstStyle/>
        <a:p>
          <a:endParaRPr lang="en-US"/>
        </a:p>
      </dgm:t>
    </dgm:pt>
    <dgm:pt modelId="{D74FC2BC-5AD3-4580-B877-E445A813E7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Deliberation (closed), oral hearing (exception)…</a:t>
          </a:r>
        </a:p>
      </dgm:t>
    </dgm:pt>
    <dgm:pt modelId="{42785B8F-8B8C-4530-883C-E977890931E7}" type="parTrans" cxnId="{8328E827-F404-4A92-A722-6B253317F46B}">
      <dgm:prSet/>
      <dgm:spPr/>
      <dgm:t>
        <a:bodyPr/>
        <a:lstStyle/>
        <a:p>
          <a:endParaRPr lang="en-US"/>
        </a:p>
      </dgm:t>
    </dgm:pt>
    <dgm:pt modelId="{8C2C85C5-1894-4182-86FF-6119F2ED670C}" type="sibTrans" cxnId="{8328E827-F404-4A92-A722-6B253317F46B}">
      <dgm:prSet/>
      <dgm:spPr/>
      <dgm:t>
        <a:bodyPr/>
        <a:lstStyle/>
        <a:p>
          <a:endParaRPr lang="en-US"/>
        </a:p>
      </dgm:t>
    </dgm:pt>
    <dgm:pt modelId="{FF8B3787-87EE-4F7D-9A5F-C73E45B1005C}" type="pres">
      <dgm:prSet presAssocID="{C322844B-0FE9-4349-81CA-F217BDE56B2B}" presName="root" presStyleCnt="0">
        <dgm:presLayoutVars>
          <dgm:dir/>
          <dgm:resizeHandles val="exact"/>
        </dgm:presLayoutVars>
      </dgm:prSet>
      <dgm:spPr/>
    </dgm:pt>
    <dgm:pt modelId="{22513571-76A2-4902-851E-3FF074A8AB3B}" type="pres">
      <dgm:prSet presAssocID="{5AAC1F25-0780-4B71-A7C6-B056DF98A655}" presName="compNode" presStyleCnt="0"/>
      <dgm:spPr/>
    </dgm:pt>
    <dgm:pt modelId="{C382C138-F93A-4898-B6A6-2BB58ADD828C}" type="pres">
      <dgm:prSet presAssocID="{5AAC1F25-0780-4B71-A7C6-B056DF98A655}" presName="bgRect" presStyleLbl="bgShp" presStyleIdx="0" presStyleCnt="6"/>
      <dgm:spPr/>
    </dgm:pt>
    <dgm:pt modelId="{D6905B66-1261-409B-AFE5-C07030B50076}" type="pres">
      <dgm:prSet presAssocID="{5AAC1F25-0780-4B71-A7C6-B056DF98A65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06406DCE-AA42-4EAD-8F9A-5FAF16EE25EE}" type="pres">
      <dgm:prSet presAssocID="{5AAC1F25-0780-4B71-A7C6-B056DF98A655}" presName="spaceRect" presStyleCnt="0"/>
      <dgm:spPr/>
    </dgm:pt>
    <dgm:pt modelId="{BE52925C-0288-4C4B-B262-89E36A020B11}" type="pres">
      <dgm:prSet presAssocID="{5AAC1F25-0780-4B71-A7C6-B056DF98A655}" presName="parTx" presStyleLbl="revTx" presStyleIdx="0" presStyleCnt="6">
        <dgm:presLayoutVars>
          <dgm:chMax val="0"/>
          <dgm:chPref val="0"/>
        </dgm:presLayoutVars>
      </dgm:prSet>
      <dgm:spPr/>
    </dgm:pt>
    <dgm:pt modelId="{92CAF169-52A4-4434-ACCB-1F03BFD43474}" type="pres">
      <dgm:prSet presAssocID="{9B7F0E52-6F3D-4BA8-8559-623B30F679B6}" presName="sibTrans" presStyleCnt="0"/>
      <dgm:spPr/>
    </dgm:pt>
    <dgm:pt modelId="{1829D48B-5F99-4D6A-850F-B44D504B7182}" type="pres">
      <dgm:prSet presAssocID="{5B84B576-9856-4F76-81CC-C9978C638C23}" presName="compNode" presStyleCnt="0"/>
      <dgm:spPr/>
    </dgm:pt>
    <dgm:pt modelId="{76BE4A80-395B-48E7-92F8-8D610B795EB4}" type="pres">
      <dgm:prSet presAssocID="{5B84B576-9856-4F76-81CC-C9978C638C23}" presName="bgRect" presStyleLbl="bgShp" presStyleIdx="1" presStyleCnt="6"/>
      <dgm:spPr/>
    </dgm:pt>
    <dgm:pt modelId="{F3FE14D4-8D16-4627-8850-70A5F51A18E9}" type="pres">
      <dgm:prSet presAssocID="{5B84B576-9856-4F76-81CC-C9978C638C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659B0B3D-CBB8-48CF-9033-0C0149334398}" type="pres">
      <dgm:prSet presAssocID="{5B84B576-9856-4F76-81CC-C9978C638C23}" presName="spaceRect" presStyleCnt="0"/>
      <dgm:spPr/>
    </dgm:pt>
    <dgm:pt modelId="{58B2B7EA-CA0B-415A-B1E0-7031D4625DE2}" type="pres">
      <dgm:prSet presAssocID="{5B84B576-9856-4F76-81CC-C9978C638C23}" presName="parTx" presStyleLbl="revTx" presStyleIdx="1" presStyleCnt="6">
        <dgm:presLayoutVars>
          <dgm:chMax val="0"/>
          <dgm:chPref val="0"/>
        </dgm:presLayoutVars>
      </dgm:prSet>
      <dgm:spPr/>
    </dgm:pt>
    <dgm:pt modelId="{B869EBF2-E9B8-4CA4-9931-B801CFCA7930}" type="pres">
      <dgm:prSet presAssocID="{53F39C46-D4EA-478D-A6E1-9EB79C0CB0FF}" presName="sibTrans" presStyleCnt="0"/>
      <dgm:spPr/>
    </dgm:pt>
    <dgm:pt modelId="{B7565D70-FCAB-4858-8472-C3D924B5DCFC}" type="pres">
      <dgm:prSet presAssocID="{D6F50854-EA3E-4AB8-9516-7857820A5FD3}" presName="compNode" presStyleCnt="0"/>
      <dgm:spPr/>
    </dgm:pt>
    <dgm:pt modelId="{C03F5301-E392-41EF-AE19-7FF7AB889C5B}" type="pres">
      <dgm:prSet presAssocID="{D6F50854-EA3E-4AB8-9516-7857820A5FD3}" presName="bgRect" presStyleLbl="bgShp" presStyleIdx="2" presStyleCnt="6"/>
      <dgm:spPr/>
    </dgm:pt>
    <dgm:pt modelId="{2FDF09F1-C110-427A-AB29-531CBB63B232}" type="pres">
      <dgm:prSet presAssocID="{D6F50854-EA3E-4AB8-9516-7857820A5FD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AC32A512-C612-4250-9AFA-A1F5D5AD3171}" type="pres">
      <dgm:prSet presAssocID="{D6F50854-EA3E-4AB8-9516-7857820A5FD3}" presName="spaceRect" presStyleCnt="0"/>
      <dgm:spPr/>
    </dgm:pt>
    <dgm:pt modelId="{D4FF4D4E-7703-499F-9DD5-BDAA30FAD22A}" type="pres">
      <dgm:prSet presAssocID="{D6F50854-EA3E-4AB8-9516-7857820A5FD3}" presName="parTx" presStyleLbl="revTx" presStyleIdx="2" presStyleCnt="6">
        <dgm:presLayoutVars>
          <dgm:chMax val="0"/>
          <dgm:chPref val="0"/>
        </dgm:presLayoutVars>
      </dgm:prSet>
      <dgm:spPr/>
    </dgm:pt>
    <dgm:pt modelId="{1DD22F9A-B553-4509-A0D8-C2442DE4551D}" type="pres">
      <dgm:prSet presAssocID="{C4795F4B-ED52-4DD8-90A3-17560A300C76}" presName="sibTrans" presStyleCnt="0"/>
      <dgm:spPr/>
    </dgm:pt>
    <dgm:pt modelId="{DA160F5B-5EB8-4048-8F6A-C9D2319D21BA}" type="pres">
      <dgm:prSet presAssocID="{AC349764-1A2E-4646-82AB-B75C83601116}" presName="compNode" presStyleCnt="0"/>
      <dgm:spPr/>
    </dgm:pt>
    <dgm:pt modelId="{049D3F6D-D3BA-4D31-9133-978276D19E25}" type="pres">
      <dgm:prSet presAssocID="{AC349764-1A2E-4646-82AB-B75C83601116}" presName="bgRect" presStyleLbl="bgShp" presStyleIdx="3" presStyleCnt="6"/>
      <dgm:spPr/>
    </dgm:pt>
    <dgm:pt modelId="{5E547136-8106-41A4-BF25-62FBE876B616}" type="pres">
      <dgm:prSet presAssocID="{AC349764-1A2E-4646-82AB-B75C8360111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36240207-EB61-42FD-A184-2F4070CB971F}" type="pres">
      <dgm:prSet presAssocID="{AC349764-1A2E-4646-82AB-B75C83601116}" presName="spaceRect" presStyleCnt="0"/>
      <dgm:spPr/>
    </dgm:pt>
    <dgm:pt modelId="{C8516E44-EF62-4B25-AB88-1302F1F1BC8F}" type="pres">
      <dgm:prSet presAssocID="{AC349764-1A2E-4646-82AB-B75C83601116}" presName="parTx" presStyleLbl="revTx" presStyleIdx="3" presStyleCnt="6">
        <dgm:presLayoutVars>
          <dgm:chMax val="0"/>
          <dgm:chPref val="0"/>
        </dgm:presLayoutVars>
      </dgm:prSet>
      <dgm:spPr/>
    </dgm:pt>
    <dgm:pt modelId="{D5B4249A-BEE4-43C4-BE91-3A30E36039E6}" type="pres">
      <dgm:prSet presAssocID="{3DFD3E7D-C32F-4A21-851E-52488F9D6EE3}" presName="sibTrans" presStyleCnt="0"/>
      <dgm:spPr/>
    </dgm:pt>
    <dgm:pt modelId="{445FB6B8-EF12-47FB-9F32-F09E35B3123D}" type="pres">
      <dgm:prSet presAssocID="{EF867604-9E18-423C-94B4-CB7282B44386}" presName="compNode" presStyleCnt="0"/>
      <dgm:spPr/>
    </dgm:pt>
    <dgm:pt modelId="{94FC206E-221D-425F-9714-73D169C0B607}" type="pres">
      <dgm:prSet presAssocID="{EF867604-9E18-423C-94B4-CB7282B44386}" presName="bgRect" presStyleLbl="bgShp" presStyleIdx="4" presStyleCnt="6"/>
      <dgm:spPr/>
    </dgm:pt>
    <dgm:pt modelId="{EF706D29-FECD-44F8-895D-65C206DBCB80}" type="pres">
      <dgm:prSet presAssocID="{EF867604-9E18-423C-94B4-CB7282B4438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73CC50B4-DBF4-4C54-9FB0-0711F3E3DAF8}" type="pres">
      <dgm:prSet presAssocID="{EF867604-9E18-423C-94B4-CB7282B44386}" presName="spaceRect" presStyleCnt="0"/>
      <dgm:spPr/>
    </dgm:pt>
    <dgm:pt modelId="{CD964B94-9F6F-444D-80FB-0BC442972851}" type="pres">
      <dgm:prSet presAssocID="{EF867604-9E18-423C-94B4-CB7282B44386}" presName="parTx" presStyleLbl="revTx" presStyleIdx="4" presStyleCnt="6">
        <dgm:presLayoutVars>
          <dgm:chMax val="0"/>
          <dgm:chPref val="0"/>
        </dgm:presLayoutVars>
      </dgm:prSet>
      <dgm:spPr/>
    </dgm:pt>
    <dgm:pt modelId="{433C0818-E4D3-43A3-914D-69F62C3F1F75}" type="pres">
      <dgm:prSet presAssocID="{35B9BA6E-5A5B-4109-B99B-72F39D32D83F}" presName="sibTrans" presStyleCnt="0"/>
      <dgm:spPr/>
    </dgm:pt>
    <dgm:pt modelId="{91DA28FE-447C-4578-9381-35B7BA75FDA9}" type="pres">
      <dgm:prSet presAssocID="{D74FC2BC-5AD3-4580-B877-E445A813E735}" presName="compNode" presStyleCnt="0"/>
      <dgm:spPr/>
    </dgm:pt>
    <dgm:pt modelId="{DF10623B-53D3-4F02-B368-50A016C5E42C}" type="pres">
      <dgm:prSet presAssocID="{D74FC2BC-5AD3-4580-B877-E445A813E735}" presName="bgRect" presStyleLbl="bgShp" presStyleIdx="5" presStyleCnt="6"/>
      <dgm:spPr/>
    </dgm:pt>
    <dgm:pt modelId="{D1130BD2-8837-46E5-9F50-A55F51308FD5}" type="pres">
      <dgm:prSet presAssocID="{D74FC2BC-5AD3-4580-B877-E445A813E73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47F8BB6D-1CF4-4F87-B930-87EF6A25E5E9}" type="pres">
      <dgm:prSet presAssocID="{D74FC2BC-5AD3-4580-B877-E445A813E735}" presName="spaceRect" presStyleCnt="0"/>
      <dgm:spPr/>
    </dgm:pt>
    <dgm:pt modelId="{1D05A79B-FFEC-43CC-ACB6-77B2E720796C}" type="pres">
      <dgm:prSet presAssocID="{D74FC2BC-5AD3-4580-B877-E445A813E73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6061416-D04B-459C-A00F-6923FDB40D08}" type="presOf" srcId="{EF867604-9E18-423C-94B4-CB7282B44386}" destId="{CD964B94-9F6F-444D-80FB-0BC442972851}" srcOrd="0" destOrd="0" presId="urn:microsoft.com/office/officeart/2018/2/layout/IconVerticalSolidList"/>
    <dgm:cxn modelId="{BE52BC16-C436-4324-9FB8-E95E6E02C3C9}" type="presOf" srcId="{5AAC1F25-0780-4B71-A7C6-B056DF98A655}" destId="{BE52925C-0288-4C4B-B262-89E36A020B11}" srcOrd="0" destOrd="0" presId="urn:microsoft.com/office/officeart/2018/2/layout/IconVerticalSolidList"/>
    <dgm:cxn modelId="{4D39C81C-9663-4CB6-824F-9A410DCE693A}" srcId="{C322844B-0FE9-4349-81CA-F217BDE56B2B}" destId="{D6F50854-EA3E-4AB8-9516-7857820A5FD3}" srcOrd="2" destOrd="0" parTransId="{F2CEF337-5905-47DF-9398-0727C1D0FF7E}" sibTransId="{C4795F4B-ED52-4DD8-90A3-17560A300C76}"/>
    <dgm:cxn modelId="{63AC6121-1787-4FBD-BF6A-ED427C66D1E2}" type="presOf" srcId="{AC349764-1A2E-4646-82AB-B75C83601116}" destId="{C8516E44-EF62-4B25-AB88-1302F1F1BC8F}" srcOrd="0" destOrd="0" presId="urn:microsoft.com/office/officeart/2018/2/layout/IconVerticalSolidList"/>
    <dgm:cxn modelId="{8328E827-F404-4A92-A722-6B253317F46B}" srcId="{C322844B-0FE9-4349-81CA-F217BDE56B2B}" destId="{D74FC2BC-5AD3-4580-B877-E445A813E735}" srcOrd="5" destOrd="0" parTransId="{42785B8F-8B8C-4530-883C-E977890931E7}" sibTransId="{8C2C85C5-1894-4182-86FF-6119F2ED670C}"/>
    <dgm:cxn modelId="{EDC7A745-807E-4D0B-8B80-EC4CA6F6F27F}" srcId="{C322844B-0FE9-4349-81CA-F217BDE56B2B}" destId="{5AAC1F25-0780-4B71-A7C6-B056DF98A655}" srcOrd="0" destOrd="0" parTransId="{693B4716-D073-44A4-900A-BB08BD374BE8}" sibTransId="{9B7F0E52-6F3D-4BA8-8559-623B30F679B6}"/>
    <dgm:cxn modelId="{5CBC1E70-4724-429D-934D-9D863C7CD1B6}" type="presOf" srcId="{D74FC2BC-5AD3-4580-B877-E445A813E735}" destId="{1D05A79B-FFEC-43CC-ACB6-77B2E720796C}" srcOrd="0" destOrd="0" presId="urn:microsoft.com/office/officeart/2018/2/layout/IconVerticalSolidList"/>
    <dgm:cxn modelId="{CAACDA82-9C59-4BE1-AD69-211C4F396842}" srcId="{C322844B-0FE9-4349-81CA-F217BDE56B2B}" destId="{5B84B576-9856-4F76-81CC-C9978C638C23}" srcOrd="1" destOrd="0" parTransId="{6766C5F2-F19B-46FC-BAB5-86C6BD9C592F}" sibTransId="{53F39C46-D4EA-478D-A6E1-9EB79C0CB0FF}"/>
    <dgm:cxn modelId="{FB492793-AD21-4B2E-BACD-93810555643C}" type="presOf" srcId="{5B84B576-9856-4F76-81CC-C9978C638C23}" destId="{58B2B7EA-CA0B-415A-B1E0-7031D4625DE2}" srcOrd="0" destOrd="0" presId="urn:microsoft.com/office/officeart/2018/2/layout/IconVerticalSolidList"/>
    <dgm:cxn modelId="{10D065A2-96FD-4CC0-9D0F-0495517E8E2C}" type="presOf" srcId="{D6F50854-EA3E-4AB8-9516-7857820A5FD3}" destId="{D4FF4D4E-7703-499F-9DD5-BDAA30FAD22A}" srcOrd="0" destOrd="0" presId="urn:microsoft.com/office/officeart/2018/2/layout/IconVerticalSolidList"/>
    <dgm:cxn modelId="{747751A9-4D52-43C1-A1A0-5084207C47E7}" srcId="{C322844B-0FE9-4349-81CA-F217BDE56B2B}" destId="{EF867604-9E18-423C-94B4-CB7282B44386}" srcOrd="4" destOrd="0" parTransId="{AF7FE16B-DB17-4648-9777-A640BDC581B0}" sibTransId="{35B9BA6E-5A5B-4109-B99B-72F39D32D83F}"/>
    <dgm:cxn modelId="{85E110CE-2BD4-42B5-ABEA-EB2E4C1CEF9C}" type="presOf" srcId="{C322844B-0FE9-4349-81CA-F217BDE56B2B}" destId="{FF8B3787-87EE-4F7D-9A5F-C73E45B1005C}" srcOrd="0" destOrd="0" presId="urn:microsoft.com/office/officeart/2018/2/layout/IconVerticalSolidList"/>
    <dgm:cxn modelId="{EFF949F8-817F-44AB-96A9-2FD4C26B99F0}" srcId="{C322844B-0FE9-4349-81CA-F217BDE56B2B}" destId="{AC349764-1A2E-4646-82AB-B75C83601116}" srcOrd="3" destOrd="0" parTransId="{F5E0801C-891C-4B13-A369-C220D7CF5A9A}" sibTransId="{3DFD3E7D-C32F-4A21-851E-52488F9D6EE3}"/>
    <dgm:cxn modelId="{89F683BC-9D23-43DF-886A-49207C085DF7}" type="presParOf" srcId="{FF8B3787-87EE-4F7D-9A5F-C73E45B1005C}" destId="{22513571-76A2-4902-851E-3FF074A8AB3B}" srcOrd="0" destOrd="0" presId="urn:microsoft.com/office/officeart/2018/2/layout/IconVerticalSolidList"/>
    <dgm:cxn modelId="{F4470DDF-CCF6-4840-8C9F-BC2D43EF7AAF}" type="presParOf" srcId="{22513571-76A2-4902-851E-3FF074A8AB3B}" destId="{C382C138-F93A-4898-B6A6-2BB58ADD828C}" srcOrd="0" destOrd="0" presId="urn:microsoft.com/office/officeart/2018/2/layout/IconVerticalSolidList"/>
    <dgm:cxn modelId="{AB757148-A237-4D0F-A6AB-3BFF593987B6}" type="presParOf" srcId="{22513571-76A2-4902-851E-3FF074A8AB3B}" destId="{D6905B66-1261-409B-AFE5-C07030B50076}" srcOrd="1" destOrd="0" presId="urn:microsoft.com/office/officeart/2018/2/layout/IconVerticalSolidList"/>
    <dgm:cxn modelId="{70E82964-1D1A-465B-BDDB-C616737870A4}" type="presParOf" srcId="{22513571-76A2-4902-851E-3FF074A8AB3B}" destId="{06406DCE-AA42-4EAD-8F9A-5FAF16EE25EE}" srcOrd="2" destOrd="0" presId="urn:microsoft.com/office/officeart/2018/2/layout/IconVerticalSolidList"/>
    <dgm:cxn modelId="{F5268EA6-88E4-4BBA-AD7C-CD634B2D08AB}" type="presParOf" srcId="{22513571-76A2-4902-851E-3FF074A8AB3B}" destId="{BE52925C-0288-4C4B-B262-89E36A020B11}" srcOrd="3" destOrd="0" presId="urn:microsoft.com/office/officeart/2018/2/layout/IconVerticalSolidList"/>
    <dgm:cxn modelId="{75A3ED79-F9A7-44E1-83D4-F084A0E743C2}" type="presParOf" srcId="{FF8B3787-87EE-4F7D-9A5F-C73E45B1005C}" destId="{92CAF169-52A4-4434-ACCB-1F03BFD43474}" srcOrd="1" destOrd="0" presId="urn:microsoft.com/office/officeart/2018/2/layout/IconVerticalSolidList"/>
    <dgm:cxn modelId="{825F1185-D798-4787-BED6-EFFEB31955A8}" type="presParOf" srcId="{FF8B3787-87EE-4F7D-9A5F-C73E45B1005C}" destId="{1829D48B-5F99-4D6A-850F-B44D504B7182}" srcOrd="2" destOrd="0" presId="urn:microsoft.com/office/officeart/2018/2/layout/IconVerticalSolidList"/>
    <dgm:cxn modelId="{091A6555-36D9-4E18-BBD4-95C9C553B727}" type="presParOf" srcId="{1829D48B-5F99-4D6A-850F-B44D504B7182}" destId="{76BE4A80-395B-48E7-92F8-8D610B795EB4}" srcOrd="0" destOrd="0" presId="urn:microsoft.com/office/officeart/2018/2/layout/IconVerticalSolidList"/>
    <dgm:cxn modelId="{EF6FCCE4-58F8-480F-8CCD-05858813D7CA}" type="presParOf" srcId="{1829D48B-5F99-4D6A-850F-B44D504B7182}" destId="{F3FE14D4-8D16-4627-8850-70A5F51A18E9}" srcOrd="1" destOrd="0" presId="urn:microsoft.com/office/officeart/2018/2/layout/IconVerticalSolidList"/>
    <dgm:cxn modelId="{5509A1B4-A550-4C8F-A3AA-2C2E90E94DFB}" type="presParOf" srcId="{1829D48B-5F99-4D6A-850F-B44D504B7182}" destId="{659B0B3D-CBB8-48CF-9033-0C0149334398}" srcOrd="2" destOrd="0" presId="urn:microsoft.com/office/officeart/2018/2/layout/IconVerticalSolidList"/>
    <dgm:cxn modelId="{9EDE77EA-57CD-49B4-BAED-FC6885B7D068}" type="presParOf" srcId="{1829D48B-5F99-4D6A-850F-B44D504B7182}" destId="{58B2B7EA-CA0B-415A-B1E0-7031D4625DE2}" srcOrd="3" destOrd="0" presId="urn:microsoft.com/office/officeart/2018/2/layout/IconVerticalSolidList"/>
    <dgm:cxn modelId="{07E316D7-C788-4535-B70D-1778AAC8BDE2}" type="presParOf" srcId="{FF8B3787-87EE-4F7D-9A5F-C73E45B1005C}" destId="{B869EBF2-E9B8-4CA4-9931-B801CFCA7930}" srcOrd="3" destOrd="0" presId="urn:microsoft.com/office/officeart/2018/2/layout/IconVerticalSolidList"/>
    <dgm:cxn modelId="{562306A8-2342-47AD-BFC8-A49942D50741}" type="presParOf" srcId="{FF8B3787-87EE-4F7D-9A5F-C73E45B1005C}" destId="{B7565D70-FCAB-4858-8472-C3D924B5DCFC}" srcOrd="4" destOrd="0" presId="urn:microsoft.com/office/officeart/2018/2/layout/IconVerticalSolidList"/>
    <dgm:cxn modelId="{535CB358-468C-4E05-9A55-556A3B2C1FAA}" type="presParOf" srcId="{B7565D70-FCAB-4858-8472-C3D924B5DCFC}" destId="{C03F5301-E392-41EF-AE19-7FF7AB889C5B}" srcOrd="0" destOrd="0" presId="urn:microsoft.com/office/officeart/2018/2/layout/IconVerticalSolidList"/>
    <dgm:cxn modelId="{2774E522-8612-4555-9138-515F23ECA248}" type="presParOf" srcId="{B7565D70-FCAB-4858-8472-C3D924B5DCFC}" destId="{2FDF09F1-C110-427A-AB29-531CBB63B232}" srcOrd="1" destOrd="0" presId="urn:microsoft.com/office/officeart/2018/2/layout/IconVerticalSolidList"/>
    <dgm:cxn modelId="{37615E60-00D6-4E02-A2FF-E2023AA835B5}" type="presParOf" srcId="{B7565D70-FCAB-4858-8472-C3D924B5DCFC}" destId="{AC32A512-C612-4250-9AFA-A1F5D5AD3171}" srcOrd="2" destOrd="0" presId="urn:microsoft.com/office/officeart/2018/2/layout/IconVerticalSolidList"/>
    <dgm:cxn modelId="{16F8F991-D579-4FC2-BB6F-742132F2AEBE}" type="presParOf" srcId="{B7565D70-FCAB-4858-8472-C3D924B5DCFC}" destId="{D4FF4D4E-7703-499F-9DD5-BDAA30FAD22A}" srcOrd="3" destOrd="0" presId="urn:microsoft.com/office/officeart/2018/2/layout/IconVerticalSolidList"/>
    <dgm:cxn modelId="{B98B00AB-C481-4D32-8AA2-6A8CE5366272}" type="presParOf" srcId="{FF8B3787-87EE-4F7D-9A5F-C73E45B1005C}" destId="{1DD22F9A-B553-4509-A0D8-C2442DE4551D}" srcOrd="5" destOrd="0" presId="urn:microsoft.com/office/officeart/2018/2/layout/IconVerticalSolidList"/>
    <dgm:cxn modelId="{FCA4524C-D6AC-4E07-A26E-00A89B0B1A4F}" type="presParOf" srcId="{FF8B3787-87EE-4F7D-9A5F-C73E45B1005C}" destId="{DA160F5B-5EB8-4048-8F6A-C9D2319D21BA}" srcOrd="6" destOrd="0" presId="urn:microsoft.com/office/officeart/2018/2/layout/IconVerticalSolidList"/>
    <dgm:cxn modelId="{784123A5-8879-4D83-A8B6-5B4CD3055C80}" type="presParOf" srcId="{DA160F5B-5EB8-4048-8F6A-C9D2319D21BA}" destId="{049D3F6D-D3BA-4D31-9133-978276D19E25}" srcOrd="0" destOrd="0" presId="urn:microsoft.com/office/officeart/2018/2/layout/IconVerticalSolidList"/>
    <dgm:cxn modelId="{FE69A508-3975-4E1E-BCFE-E5F20692EF9A}" type="presParOf" srcId="{DA160F5B-5EB8-4048-8F6A-C9D2319D21BA}" destId="{5E547136-8106-41A4-BF25-62FBE876B616}" srcOrd="1" destOrd="0" presId="urn:microsoft.com/office/officeart/2018/2/layout/IconVerticalSolidList"/>
    <dgm:cxn modelId="{AA2E3ECB-B434-433A-A443-7ABC6A594E8B}" type="presParOf" srcId="{DA160F5B-5EB8-4048-8F6A-C9D2319D21BA}" destId="{36240207-EB61-42FD-A184-2F4070CB971F}" srcOrd="2" destOrd="0" presId="urn:microsoft.com/office/officeart/2018/2/layout/IconVerticalSolidList"/>
    <dgm:cxn modelId="{E02C11BB-14BF-45D2-A6C7-E521AFB4D801}" type="presParOf" srcId="{DA160F5B-5EB8-4048-8F6A-C9D2319D21BA}" destId="{C8516E44-EF62-4B25-AB88-1302F1F1BC8F}" srcOrd="3" destOrd="0" presId="urn:microsoft.com/office/officeart/2018/2/layout/IconVerticalSolidList"/>
    <dgm:cxn modelId="{681AFD8E-50B6-4EE9-8AE1-F4790B241EB6}" type="presParOf" srcId="{FF8B3787-87EE-4F7D-9A5F-C73E45B1005C}" destId="{D5B4249A-BEE4-43C4-BE91-3A30E36039E6}" srcOrd="7" destOrd="0" presId="urn:microsoft.com/office/officeart/2018/2/layout/IconVerticalSolidList"/>
    <dgm:cxn modelId="{B6284865-1590-49FC-B04A-86DC4727A589}" type="presParOf" srcId="{FF8B3787-87EE-4F7D-9A5F-C73E45B1005C}" destId="{445FB6B8-EF12-47FB-9F32-F09E35B3123D}" srcOrd="8" destOrd="0" presId="urn:microsoft.com/office/officeart/2018/2/layout/IconVerticalSolidList"/>
    <dgm:cxn modelId="{33A2E63C-28A9-4D94-9D7D-5E8E3372E8B9}" type="presParOf" srcId="{445FB6B8-EF12-47FB-9F32-F09E35B3123D}" destId="{94FC206E-221D-425F-9714-73D169C0B607}" srcOrd="0" destOrd="0" presId="urn:microsoft.com/office/officeart/2018/2/layout/IconVerticalSolidList"/>
    <dgm:cxn modelId="{260A7572-29EA-45FF-9377-3B33BDE8E196}" type="presParOf" srcId="{445FB6B8-EF12-47FB-9F32-F09E35B3123D}" destId="{EF706D29-FECD-44F8-895D-65C206DBCB80}" srcOrd="1" destOrd="0" presId="urn:microsoft.com/office/officeart/2018/2/layout/IconVerticalSolidList"/>
    <dgm:cxn modelId="{47E48FAC-0CD8-4166-808A-D1700785D175}" type="presParOf" srcId="{445FB6B8-EF12-47FB-9F32-F09E35B3123D}" destId="{73CC50B4-DBF4-4C54-9FB0-0711F3E3DAF8}" srcOrd="2" destOrd="0" presId="urn:microsoft.com/office/officeart/2018/2/layout/IconVerticalSolidList"/>
    <dgm:cxn modelId="{BA6278E0-4179-425D-9B06-ABDFD89B2E16}" type="presParOf" srcId="{445FB6B8-EF12-47FB-9F32-F09E35B3123D}" destId="{CD964B94-9F6F-444D-80FB-0BC442972851}" srcOrd="3" destOrd="0" presId="urn:microsoft.com/office/officeart/2018/2/layout/IconVerticalSolidList"/>
    <dgm:cxn modelId="{E02953DE-6A20-46F8-AB7E-C1632C1BBD70}" type="presParOf" srcId="{FF8B3787-87EE-4F7D-9A5F-C73E45B1005C}" destId="{433C0818-E4D3-43A3-914D-69F62C3F1F75}" srcOrd="9" destOrd="0" presId="urn:microsoft.com/office/officeart/2018/2/layout/IconVerticalSolidList"/>
    <dgm:cxn modelId="{FB445392-5A2A-4A92-9D31-8496DAC2C2E9}" type="presParOf" srcId="{FF8B3787-87EE-4F7D-9A5F-C73E45B1005C}" destId="{91DA28FE-447C-4578-9381-35B7BA75FDA9}" srcOrd="10" destOrd="0" presId="urn:microsoft.com/office/officeart/2018/2/layout/IconVerticalSolidList"/>
    <dgm:cxn modelId="{F2F15A51-762F-470E-A509-12F7A0522F37}" type="presParOf" srcId="{91DA28FE-447C-4578-9381-35B7BA75FDA9}" destId="{DF10623B-53D3-4F02-B368-50A016C5E42C}" srcOrd="0" destOrd="0" presId="urn:microsoft.com/office/officeart/2018/2/layout/IconVerticalSolidList"/>
    <dgm:cxn modelId="{4A41DE71-CABF-4E56-92EB-3F0DE4052937}" type="presParOf" srcId="{91DA28FE-447C-4578-9381-35B7BA75FDA9}" destId="{D1130BD2-8837-46E5-9F50-A55F51308FD5}" srcOrd="1" destOrd="0" presId="urn:microsoft.com/office/officeart/2018/2/layout/IconVerticalSolidList"/>
    <dgm:cxn modelId="{4BD77CD2-15D3-4E96-92CE-95B13A34F7E7}" type="presParOf" srcId="{91DA28FE-447C-4578-9381-35B7BA75FDA9}" destId="{47F8BB6D-1CF4-4F87-B930-87EF6A25E5E9}" srcOrd="2" destOrd="0" presId="urn:microsoft.com/office/officeart/2018/2/layout/IconVerticalSolidList"/>
    <dgm:cxn modelId="{2F47AFA1-6D0C-4212-99D4-86A2440AD5C1}" type="presParOf" srcId="{91DA28FE-447C-4578-9381-35B7BA75FDA9}" destId="{1D05A79B-FFEC-43CC-ACB6-77B2E72079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207F99-DFC6-4C3A-8962-F26A1191E4F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2EBE35-AE87-49AF-BE88-242A6272DB6B}">
      <dgm:prSet/>
      <dgm:spPr/>
      <dgm:t>
        <a:bodyPr/>
        <a:lstStyle/>
        <a:p>
          <a:r>
            <a:rPr lang="en-US" dirty="0"/>
            <a:t>Either Parties may terminate a contract ”without consequences of any kind” for just cause (Art. 14.1)</a:t>
          </a:r>
        </a:p>
      </dgm:t>
    </dgm:pt>
    <dgm:pt modelId="{C5757DDC-0755-43C7-8970-6790EE48451A}" type="parTrans" cxnId="{E6BEA870-F60A-4659-960F-8108321DA931}">
      <dgm:prSet/>
      <dgm:spPr/>
      <dgm:t>
        <a:bodyPr/>
        <a:lstStyle/>
        <a:p>
          <a:endParaRPr lang="en-US"/>
        </a:p>
      </dgm:t>
    </dgm:pt>
    <dgm:pt modelId="{59732A9F-8641-4784-A80C-57F7BABC8432}" type="sibTrans" cxnId="{E6BEA870-F60A-4659-960F-8108321DA931}">
      <dgm:prSet/>
      <dgm:spPr/>
      <dgm:t>
        <a:bodyPr/>
        <a:lstStyle/>
        <a:p>
          <a:endParaRPr lang="en-US"/>
        </a:p>
      </dgm:t>
    </dgm:pt>
    <dgm:pt modelId="{10E05BB8-67E9-434F-A971-166A71689E71}">
      <dgm:prSet/>
      <dgm:spPr/>
      <dgm:t>
        <a:bodyPr/>
        <a:lstStyle/>
        <a:p>
          <a:r>
            <a:rPr lang="en-US"/>
            <a:t>“</a:t>
          </a:r>
          <a:r>
            <a:rPr lang="en-US" i="1"/>
            <a:t>Abusive</a:t>
          </a:r>
          <a:r>
            <a:rPr lang="en-US"/>
            <a:t>” Conduct (Art.14.2)</a:t>
          </a:r>
        </a:p>
      </dgm:t>
    </dgm:pt>
    <dgm:pt modelId="{5E50A21F-36C4-4C1D-9508-536898BD1A9F}" type="parTrans" cxnId="{9EF3E2E2-54F7-42D3-B27E-17B74000D94F}">
      <dgm:prSet/>
      <dgm:spPr/>
      <dgm:t>
        <a:bodyPr/>
        <a:lstStyle/>
        <a:p>
          <a:endParaRPr lang="en-US"/>
        </a:p>
      </dgm:t>
    </dgm:pt>
    <dgm:pt modelId="{5D2983B6-EC55-4E7B-ACBA-CDFEA5094845}" type="sibTrans" cxnId="{9EF3E2E2-54F7-42D3-B27E-17B74000D94F}">
      <dgm:prSet/>
      <dgm:spPr/>
      <dgm:t>
        <a:bodyPr/>
        <a:lstStyle/>
        <a:p>
          <a:endParaRPr lang="en-US"/>
        </a:p>
      </dgm:t>
    </dgm:pt>
    <dgm:pt modelId="{93F0CB9E-27E5-C446-B265-1B8AE0230355}" type="pres">
      <dgm:prSet presAssocID="{FD207F99-DFC6-4C3A-8962-F26A1191E4F4}" presName="linear" presStyleCnt="0">
        <dgm:presLayoutVars>
          <dgm:animLvl val="lvl"/>
          <dgm:resizeHandles val="exact"/>
        </dgm:presLayoutVars>
      </dgm:prSet>
      <dgm:spPr/>
    </dgm:pt>
    <dgm:pt modelId="{BBFCA893-BF6A-B647-B0E0-178DF8080955}" type="pres">
      <dgm:prSet presAssocID="{152EBE35-AE87-49AF-BE88-242A6272DB6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B2DB7B5-7825-334C-991D-43C866C514C5}" type="pres">
      <dgm:prSet presAssocID="{59732A9F-8641-4784-A80C-57F7BABC8432}" presName="spacer" presStyleCnt="0"/>
      <dgm:spPr/>
    </dgm:pt>
    <dgm:pt modelId="{AA0CE7EE-C629-464B-9FAB-F3ABF2D2ACEF}" type="pres">
      <dgm:prSet presAssocID="{10E05BB8-67E9-434F-A971-166A71689E7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6BEA870-F60A-4659-960F-8108321DA931}" srcId="{FD207F99-DFC6-4C3A-8962-F26A1191E4F4}" destId="{152EBE35-AE87-49AF-BE88-242A6272DB6B}" srcOrd="0" destOrd="0" parTransId="{C5757DDC-0755-43C7-8970-6790EE48451A}" sibTransId="{59732A9F-8641-4784-A80C-57F7BABC8432}"/>
    <dgm:cxn modelId="{451FFA95-5EAB-4C43-8C43-B8980D0512DD}" type="presOf" srcId="{10E05BB8-67E9-434F-A971-166A71689E71}" destId="{AA0CE7EE-C629-464B-9FAB-F3ABF2D2ACEF}" srcOrd="0" destOrd="0" presId="urn:microsoft.com/office/officeart/2005/8/layout/vList2"/>
    <dgm:cxn modelId="{384E0ECE-99A3-9948-A4D9-B50DD19D1694}" type="presOf" srcId="{FD207F99-DFC6-4C3A-8962-F26A1191E4F4}" destId="{93F0CB9E-27E5-C446-B265-1B8AE0230355}" srcOrd="0" destOrd="0" presId="urn:microsoft.com/office/officeart/2005/8/layout/vList2"/>
    <dgm:cxn modelId="{981545D8-4CBF-C747-84AD-FFA619638FBC}" type="presOf" srcId="{152EBE35-AE87-49AF-BE88-242A6272DB6B}" destId="{BBFCA893-BF6A-B647-B0E0-178DF8080955}" srcOrd="0" destOrd="0" presId="urn:microsoft.com/office/officeart/2005/8/layout/vList2"/>
    <dgm:cxn modelId="{9EF3E2E2-54F7-42D3-B27E-17B74000D94F}" srcId="{FD207F99-DFC6-4C3A-8962-F26A1191E4F4}" destId="{10E05BB8-67E9-434F-A971-166A71689E71}" srcOrd="1" destOrd="0" parTransId="{5E50A21F-36C4-4C1D-9508-536898BD1A9F}" sibTransId="{5D2983B6-EC55-4E7B-ACBA-CDFEA5094845}"/>
    <dgm:cxn modelId="{29392209-FE75-8E4A-A7AE-333CB5394652}" type="presParOf" srcId="{93F0CB9E-27E5-C446-B265-1B8AE0230355}" destId="{BBFCA893-BF6A-B647-B0E0-178DF8080955}" srcOrd="0" destOrd="0" presId="urn:microsoft.com/office/officeart/2005/8/layout/vList2"/>
    <dgm:cxn modelId="{F972F5A0-B877-B942-9239-BA16D448580B}" type="presParOf" srcId="{93F0CB9E-27E5-C446-B265-1B8AE0230355}" destId="{2B2DB7B5-7825-334C-991D-43C866C514C5}" srcOrd="1" destOrd="0" presId="urn:microsoft.com/office/officeart/2005/8/layout/vList2"/>
    <dgm:cxn modelId="{A9E14A49-6A53-3048-A38F-E3C75E936F5F}" type="presParOf" srcId="{93F0CB9E-27E5-C446-B265-1B8AE0230355}" destId="{AA0CE7EE-C629-464B-9FAB-F3ABF2D2ACE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94EFBD-DF88-4A9E-900F-361C403CE9B0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A8E4B81-25F2-416E-B032-FCDAFA9A48D2}">
      <dgm:prSet/>
      <dgm:spPr/>
      <dgm:t>
        <a:bodyPr/>
        <a:lstStyle/>
        <a:p>
          <a:r>
            <a:rPr lang="en-US"/>
            <a:t>“Valid Reason” (DRC)</a:t>
          </a:r>
        </a:p>
      </dgm:t>
    </dgm:pt>
    <dgm:pt modelId="{F9CCB2CF-FCA7-49BF-B86A-47CB7F1B9B88}" type="parTrans" cxnId="{FD83B84B-0DEA-4F4D-BA2D-A5E4321A5359}">
      <dgm:prSet/>
      <dgm:spPr/>
      <dgm:t>
        <a:bodyPr/>
        <a:lstStyle/>
        <a:p>
          <a:endParaRPr lang="en-US"/>
        </a:p>
      </dgm:t>
    </dgm:pt>
    <dgm:pt modelId="{0DE28CE1-C65A-4869-8B25-1A26457D02CC}" type="sibTrans" cxnId="{FD83B84B-0DEA-4F4D-BA2D-A5E4321A5359}">
      <dgm:prSet/>
      <dgm:spPr/>
      <dgm:t>
        <a:bodyPr/>
        <a:lstStyle/>
        <a:p>
          <a:endParaRPr lang="en-US"/>
        </a:p>
      </dgm:t>
    </dgm:pt>
    <dgm:pt modelId="{F3F0BA53-4940-46CD-8B6F-F061DC71F259}">
      <dgm:prSet/>
      <dgm:spPr/>
      <dgm:t>
        <a:bodyPr/>
        <a:lstStyle/>
        <a:p>
          <a:r>
            <a:rPr lang="en-US"/>
            <a:t>”Good Cause” when the fundamental terms and conditions of contract are not respected. (CAS)</a:t>
          </a:r>
        </a:p>
      </dgm:t>
    </dgm:pt>
    <dgm:pt modelId="{465915AF-90AF-4AFC-A80B-7E66635C3541}" type="parTrans" cxnId="{D7865F5F-58EF-4CF0-A48E-1F9DE608329B}">
      <dgm:prSet/>
      <dgm:spPr/>
      <dgm:t>
        <a:bodyPr/>
        <a:lstStyle/>
        <a:p>
          <a:endParaRPr lang="en-US"/>
        </a:p>
      </dgm:t>
    </dgm:pt>
    <dgm:pt modelId="{BEA83A74-2D76-4A00-96B6-D0819DDDF20E}" type="sibTrans" cxnId="{D7865F5F-58EF-4CF0-A48E-1F9DE608329B}">
      <dgm:prSet/>
      <dgm:spPr/>
      <dgm:t>
        <a:bodyPr/>
        <a:lstStyle/>
        <a:p>
          <a:endParaRPr lang="en-US"/>
        </a:p>
      </dgm:t>
    </dgm:pt>
    <dgm:pt modelId="{349A3094-C443-49F9-B901-75413387FC4F}">
      <dgm:prSet/>
      <dgm:spPr/>
      <dgm:t>
        <a:bodyPr/>
        <a:lstStyle/>
        <a:p>
          <a:r>
            <a:rPr lang="en-US"/>
            <a:t>“Sufficient serious reasons”, impossibility to continue the employment relationship</a:t>
          </a:r>
        </a:p>
      </dgm:t>
    </dgm:pt>
    <dgm:pt modelId="{41ADE3A2-0295-4145-A74F-AAA9CD9B1EEA}" type="parTrans" cxnId="{BE537F13-B10E-4884-8D67-A5D14F02A32F}">
      <dgm:prSet/>
      <dgm:spPr/>
      <dgm:t>
        <a:bodyPr/>
        <a:lstStyle/>
        <a:p>
          <a:endParaRPr lang="en-US"/>
        </a:p>
      </dgm:t>
    </dgm:pt>
    <dgm:pt modelId="{912E6C14-AA36-4318-8D26-98AC85102A09}" type="sibTrans" cxnId="{BE537F13-B10E-4884-8D67-A5D14F02A32F}">
      <dgm:prSet/>
      <dgm:spPr/>
      <dgm:t>
        <a:bodyPr/>
        <a:lstStyle/>
        <a:p>
          <a:endParaRPr lang="en-US"/>
        </a:p>
      </dgm:t>
    </dgm:pt>
    <dgm:pt modelId="{D86904A3-E5D7-4221-939F-5DF8D81D6965}">
      <dgm:prSet/>
      <dgm:spPr/>
      <dgm:t>
        <a:bodyPr/>
        <a:lstStyle/>
        <a:p>
          <a:r>
            <a:rPr lang="en-US" b="1"/>
            <a:t>ULTIMA RATIO (action of last resort)</a:t>
          </a:r>
          <a:endParaRPr lang="en-US"/>
        </a:p>
      </dgm:t>
    </dgm:pt>
    <dgm:pt modelId="{8CDFEA92-92F9-400E-A953-3FB60597A1C2}" type="parTrans" cxnId="{775E0E09-AF53-4BD2-AF0D-9C00DD7F0483}">
      <dgm:prSet/>
      <dgm:spPr/>
      <dgm:t>
        <a:bodyPr/>
        <a:lstStyle/>
        <a:p>
          <a:endParaRPr lang="en-US"/>
        </a:p>
      </dgm:t>
    </dgm:pt>
    <dgm:pt modelId="{028ECCC6-5FE5-4566-8F63-8674761C057E}" type="sibTrans" cxnId="{775E0E09-AF53-4BD2-AF0D-9C00DD7F0483}">
      <dgm:prSet/>
      <dgm:spPr/>
      <dgm:t>
        <a:bodyPr/>
        <a:lstStyle/>
        <a:p>
          <a:endParaRPr lang="en-US"/>
        </a:p>
      </dgm:t>
    </dgm:pt>
    <dgm:pt modelId="{E3529260-A614-4819-86E7-0C123E215E58}">
      <dgm:prSet/>
      <dgm:spPr/>
      <dgm:t>
        <a:bodyPr/>
        <a:lstStyle/>
        <a:p>
          <a:r>
            <a:rPr lang="en-US" b="1"/>
            <a:t>Previous warning (unauthorized absences, misbehavior during training)</a:t>
          </a:r>
          <a:endParaRPr lang="en-US"/>
        </a:p>
      </dgm:t>
    </dgm:pt>
    <dgm:pt modelId="{0FC7FE4B-2613-47DA-AA38-0C0C5C8A7E7E}" type="parTrans" cxnId="{1DEC378D-1D1A-4FDF-94EC-635FA8C1ADD7}">
      <dgm:prSet/>
      <dgm:spPr/>
      <dgm:t>
        <a:bodyPr/>
        <a:lstStyle/>
        <a:p>
          <a:endParaRPr lang="en-US"/>
        </a:p>
      </dgm:t>
    </dgm:pt>
    <dgm:pt modelId="{F8788A1C-93EC-4CE3-AC73-1851D7186C68}" type="sibTrans" cxnId="{1DEC378D-1D1A-4FDF-94EC-635FA8C1ADD7}">
      <dgm:prSet/>
      <dgm:spPr/>
      <dgm:t>
        <a:bodyPr/>
        <a:lstStyle/>
        <a:p>
          <a:endParaRPr lang="en-US"/>
        </a:p>
      </dgm:t>
    </dgm:pt>
    <dgm:pt modelId="{0FFFD3FF-3FAB-5240-AE1D-0E401BFEF802}" type="pres">
      <dgm:prSet presAssocID="{3994EFBD-DF88-4A9E-900F-361C403CE9B0}" presName="Name0" presStyleCnt="0">
        <dgm:presLayoutVars>
          <dgm:dir/>
          <dgm:animLvl val="lvl"/>
          <dgm:resizeHandles val="exact"/>
        </dgm:presLayoutVars>
      </dgm:prSet>
      <dgm:spPr/>
    </dgm:pt>
    <dgm:pt modelId="{0CC92FC7-3A5D-C446-BA61-8517F0D36D3D}" type="pres">
      <dgm:prSet presAssocID="{E3529260-A614-4819-86E7-0C123E215E58}" presName="boxAndChildren" presStyleCnt="0"/>
      <dgm:spPr/>
    </dgm:pt>
    <dgm:pt modelId="{646B5228-27C9-F048-9830-29EC3489FEB3}" type="pres">
      <dgm:prSet presAssocID="{E3529260-A614-4819-86E7-0C123E215E58}" presName="parentTextBox" presStyleLbl="node1" presStyleIdx="0" presStyleCnt="5"/>
      <dgm:spPr/>
    </dgm:pt>
    <dgm:pt modelId="{65D2DB8A-35A5-B648-8A43-0285A86EF871}" type="pres">
      <dgm:prSet presAssocID="{028ECCC6-5FE5-4566-8F63-8674761C057E}" presName="sp" presStyleCnt="0"/>
      <dgm:spPr/>
    </dgm:pt>
    <dgm:pt modelId="{5D50BD43-0BDF-1B4A-ADF5-55E66A196428}" type="pres">
      <dgm:prSet presAssocID="{D86904A3-E5D7-4221-939F-5DF8D81D6965}" presName="arrowAndChildren" presStyleCnt="0"/>
      <dgm:spPr/>
    </dgm:pt>
    <dgm:pt modelId="{612DB8D2-B244-6F45-A4D7-A547B1A111BE}" type="pres">
      <dgm:prSet presAssocID="{D86904A3-E5D7-4221-939F-5DF8D81D6965}" presName="parentTextArrow" presStyleLbl="node1" presStyleIdx="1" presStyleCnt="5"/>
      <dgm:spPr/>
    </dgm:pt>
    <dgm:pt modelId="{97A6CC7C-A8BF-1F49-9E6F-07D6B09CE27F}" type="pres">
      <dgm:prSet presAssocID="{912E6C14-AA36-4318-8D26-98AC85102A09}" presName="sp" presStyleCnt="0"/>
      <dgm:spPr/>
    </dgm:pt>
    <dgm:pt modelId="{BDD20473-C867-CE49-8E41-32B02EDA8B60}" type="pres">
      <dgm:prSet presAssocID="{349A3094-C443-49F9-B901-75413387FC4F}" presName="arrowAndChildren" presStyleCnt="0"/>
      <dgm:spPr/>
    </dgm:pt>
    <dgm:pt modelId="{6C88BAA5-7F16-7F4A-8F6A-F362CD51E816}" type="pres">
      <dgm:prSet presAssocID="{349A3094-C443-49F9-B901-75413387FC4F}" presName="parentTextArrow" presStyleLbl="node1" presStyleIdx="2" presStyleCnt="5"/>
      <dgm:spPr/>
    </dgm:pt>
    <dgm:pt modelId="{8BBDA2B1-B12B-2549-A76B-F163A58D3D4C}" type="pres">
      <dgm:prSet presAssocID="{BEA83A74-2D76-4A00-96B6-D0819DDDF20E}" presName="sp" presStyleCnt="0"/>
      <dgm:spPr/>
    </dgm:pt>
    <dgm:pt modelId="{4F7F9472-ABF3-0049-8930-6FB5DDA23816}" type="pres">
      <dgm:prSet presAssocID="{F3F0BA53-4940-46CD-8B6F-F061DC71F259}" presName="arrowAndChildren" presStyleCnt="0"/>
      <dgm:spPr/>
    </dgm:pt>
    <dgm:pt modelId="{8E843D77-6493-E843-A056-3E9A654866CE}" type="pres">
      <dgm:prSet presAssocID="{F3F0BA53-4940-46CD-8B6F-F061DC71F259}" presName="parentTextArrow" presStyleLbl="node1" presStyleIdx="3" presStyleCnt="5"/>
      <dgm:spPr/>
    </dgm:pt>
    <dgm:pt modelId="{37B3E7AD-5677-3C4D-85ED-EDC2E13B03D2}" type="pres">
      <dgm:prSet presAssocID="{0DE28CE1-C65A-4869-8B25-1A26457D02CC}" presName="sp" presStyleCnt="0"/>
      <dgm:spPr/>
    </dgm:pt>
    <dgm:pt modelId="{242DAC73-F26D-B24E-83D0-74194F65DA00}" type="pres">
      <dgm:prSet presAssocID="{2A8E4B81-25F2-416E-B032-FCDAFA9A48D2}" presName="arrowAndChildren" presStyleCnt="0"/>
      <dgm:spPr/>
    </dgm:pt>
    <dgm:pt modelId="{E353A46B-C177-D244-97AC-D18AC8EB8D72}" type="pres">
      <dgm:prSet presAssocID="{2A8E4B81-25F2-416E-B032-FCDAFA9A48D2}" presName="parentTextArrow" presStyleLbl="node1" presStyleIdx="4" presStyleCnt="5"/>
      <dgm:spPr/>
    </dgm:pt>
  </dgm:ptLst>
  <dgm:cxnLst>
    <dgm:cxn modelId="{775E0E09-AF53-4BD2-AF0D-9C00DD7F0483}" srcId="{3994EFBD-DF88-4A9E-900F-361C403CE9B0}" destId="{D86904A3-E5D7-4221-939F-5DF8D81D6965}" srcOrd="3" destOrd="0" parTransId="{8CDFEA92-92F9-400E-A953-3FB60597A1C2}" sibTransId="{028ECCC6-5FE5-4566-8F63-8674761C057E}"/>
    <dgm:cxn modelId="{BE537F13-B10E-4884-8D67-A5D14F02A32F}" srcId="{3994EFBD-DF88-4A9E-900F-361C403CE9B0}" destId="{349A3094-C443-49F9-B901-75413387FC4F}" srcOrd="2" destOrd="0" parTransId="{41ADE3A2-0295-4145-A74F-AAA9CD9B1EEA}" sibTransId="{912E6C14-AA36-4318-8D26-98AC85102A09}"/>
    <dgm:cxn modelId="{82FD9225-BC92-B147-B6FE-956D889CA0B5}" type="presOf" srcId="{2A8E4B81-25F2-416E-B032-FCDAFA9A48D2}" destId="{E353A46B-C177-D244-97AC-D18AC8EB8D72}" srcOrd="0" destOrd="0" presId="urn:microsoft.com/office/officeart/2005/8/layout/process4"/>
    <dgm:cxn modelId="{F5090030-7D36-8846-9CFD-64E3A17AE9F7}" type="presOf" srcId="{3994EFBD-DF88-4A9E-900F-361C403CE9B0}" destId="{0FFFD3FF-3FAB-5240-AE1D-0E401BFEF802}" srcOrd="0" destOrd="0" presId="urn:microsoft.com/office/officeart/2005/8/layout/process4"/>
    <dgm:cxn modelId="{FE1DD733-0913-F64F-A99A-D91B65957C57}" type="presOf" srcId="{E3529260-A614-4819-86E7-0C123E215E58}" destId="{646B5228-27C9-F048-9830-29EC3489FEB3}" srcOrd="0" destOrd="0" presId="urn:microsoft.com/office/officeart/2005/8/layout/process4"/>
    <dgm:cxn modelId="{EF64F038-217D-1D4E-B9C5-369119F27F8A}" type="presOf" srcId="{F3F0BA53-4940-46CD-8B6F-F061DC71F259}" destId="{8E843D77-6493-E843-A056-3E9A654866CE}" srcOrd="0" destOrd="0" presId="urn:microsoft.com/office/officeart/2005/8/layout/process4"/>
    <dgm:cxn modelId="{DE00E93A-5407-8844-8A7F-5358289593FA}" type="presOf" srcId="{349A3094-C443-49F9-B901-75413387FC4F}" destId="{6C88BAA5-7F16-7F4A-8F6A-F362CD51E816}" srcOrd="0" destOrd="0" presId="urn:microsoft.com/office/officeart/2005/8/layout/process4"/>
    <dgm:cxn modelId="{FD83B84B-0DEA-4F4D-BA2D-A5E4321A5359}" srcId="{3994EFBD-DF88-4A9E-900F-361C403CE9B0}" destId="{2A8E4B81-25F2-416E-B032-FCDAFA9A48D2}" srcOrd="0" destOrd="0" parTransId="{F9CCB2CF-FCA7-49BF-B86A-47CB7F1B9B88}" sibTransId="{0DE28CE1-C65A-4869-8B25-1A26457D02CC}"/>
    <dgm:cxn modelId="{D7865F5F-58EF-4CF0-A48E-1F9DE608329B}" srcId="{3994EFBD-DF88-4A9E-900F-361C403CE9B0}" destId="{F3F0BA53-4940-46CD-8B6F-F061DC71F259}" srcOrd="1" destOrd="0" parTransId="{465915AF-90AF-4AFC-A80B-7E66635C3541}" sibTransId="{BEA83A74-2D76-4A00-96B6-D0819DDDF20E}"/>
    <dgm:cxn modelId="{1DEC378D-1D1A-4FDF-94EC-635FA8C1ADD7}" srcId="{3994EFBD-DF88-4A9E-900F-361C403CE9B0}" destId="{E3529260-A614-4819-86E7-0C123E215E58}" srcOrd="4" destOrd="0" parTransId="{0FC7FE4B-2613-47DA-AA38-0C0C5C8A7E7E}" sibTransId="{F8788A1C-93EC-4CE3-AC73-1851D7186C68}"/>
    <dgm:cxn modelId="{19B9DED0-8497-3F43-AE09-15C1EC729073}" type="presOf" srcId="{D86904A3-E5D7-4221-939F-5DF8D81D6965}" destId="{612DB8D2-B244-6F45-A4D7-A547B1A111BE}" srcOrd="0" destOrd="0" presId="urn:microsoft.com/office/officeart/2005/8/layout/process4"/>
    <dgm:cxn modelId="{C64E064A-9D79-9145-8092-E579B4F326DC}" type="presParOf" srcId="{0FFFD3FF-3FAB-5240-AE1D-0E401BFEF802}" destId="{0CC92FC7-3A5D-C446-BA61-8517F0D36D3D}" srcOrd="0" destOrd="0" presId="urn:microsoft.com/office/officeart/2005/8/layout/process4"/>
    <dgm:cxn modelId="{BD6154B8-4485-CD44-AEC2-B07BE8CE22B9}" type="presParOf" srcId="{0CC92FC7-3A5D-C446-BA61-8517F0D36D3D}" destId="{646B5228-27C9-F048-9830-29EC3489FEB3}" srcOrd="0" destOrd="0" presId="urn:microsoft.com/office/officeart/2005/8/layout/process4"/>
    <dgm:cxn modelId="{554F0342-40B6-2B47-A061-FF8345C614C3}" type="presParOf" srcId="{0FFFD3FF-3FAB-5240-AE1D-0E401BFEF802}" destId="{65D2DB8A-35A5-B648-8A43-0285A86EF871}" srcOrd="1" destOrd="0" presId="urn:microsoft.com/office/officeart/2005/8/layout/process4"/>
    <dgm:cxn modelId="{67C9DF86-A146-A74F-A479-978F6F1D366C}" type="presParOf" srcId="{0FFFD3FF-3FAB-5240-AE1D-0E401BFEF802}" destId="{5D50BD43-0BDF-1B4A-ADF5-55E66A196428}" srcOrd="2" destOrd="0" presId="urn:microsoft.com/office/officeart/2005/8/layout/process4"/>
    <dgm:cxn modelId="{54EE0817-E975-944A-9D03-E8375CCBE45F}" type="presParOf" srcId="{5D50BD43-0BDF-1B4A-ADF5-55E66A196428}" destId="{612DB8D2-B244-6F45-A4D7-A547B1A111BE}" srcOrd="0" destOrd="0" presId="urn:microsoft.com/office/officeart/2005/8/layout/process4"/>
    <dgm:cxn modelId="{235354BB-B1F1-4541-AA1A-D5292B2AF281}" type="presParOf" srcId="{0FFFD3FF-3FAB-5240-AE1D-0E401BFEF802}" destId="{97A6CC7C-A8BF-1F49-9E6F-07D6B09CE27F}" srcOrd="3" destOrd="0" presId="urn:microsoft.com/office/officeart/2005/8/layout/process4"/>
    <dgm:cxn modelId="{0FD096CB-C384-7042-9B82-BF60D12A62CC}" type="presParOf" srcId="{0FFFD3FF-3FAB-5240-AE1D-0E401BFEF802}" destId="{BDD20473-C867-CE49-8E41-32B02EDA8B60}" srcOrd="4" destOrd="0" presId="urn:microsoft.com/office/officeart/2005/8/layout/process4"/>
    <dgm:cxn modelId="{97C13CDA-629C-424D-A064-1E963E1BED29}" type="presParOf" srcId="{BDD20473-C867-CE49-8E41-32B02EDA8B60}" destId="{6C88BAA5-7F16-7F4A-8F6A-F362CD51E816}" srcOrd="0" destOrd="0" presId="urn:microsoft.com/office/officeart/2005/8/layout/process4"/>
    <dgm:cxn modelId="{52724E62-01E4-F449-BAB9-3DD60073EC0F}" type="presParOf" srcId="{0FFFD3FF-3FAB-5240-AE1D-0E401BFEF802}" destId="{8BBDA2B1-B12B-2549-A76B-F163A58D3D4C}" srcOrd="5" destOrd="0" presId="urn:microsoft.com/office/officeart/2005/8/layout/process4"/>
    <dgm:cxn modelId="{54563E4E-A24F-0446-8F87-FB6A50E09473}" type="presParOf" srcId="{0FFFD3FF-3FAB-5240-AE1D-0E401BFEF802}" destId="{4F7F9472-ABF3-0049-8930-6FB5DDA23816}" srcOrd="6" destOrd="0" presId="urn:microsoft.com/office/officeart/2005/8/layout/process4"/>
    <dgm:cxn modelId="{206D1CDE-5CB4-8642-919A-A41163E55280}" type="presParOf" srcId="{4F7F9472-ABF3-0049-8930-6FB5DDA23816}" destId="{8E843D77-6493-E843-A056-3E9A654866CE}" srcOrd="0" destOrd="0" presId="urn:microsoft.com/office/officeart/2005/8/layout/process4"/>
    <dgm:cxn modelId="{86151762-D737-4946-BAC7-7E61E9C2FC53}" type="presParOf" srcId="{0FFFD3FF-3FAB-5240-AE1D-0E401BFEF802}" destId="{37B3E7AD-5677-3C4D-85ED-EDC2E13B03D2}" srcOrd="7" destOrd="0" presId="urn:microsoft.com/office/officeart/2005/8/layout/process4"/>
    <dgm:cxn modelId="{4F9B0E1F-B4BB-3548-9AD5-77765A458E79}" type="presParOf" srcId="{0FFFD3FF-3FAB-5240-AE1D-0E401BFEF802}" destId="{242DAC73-F26D-B24E-83D0-74194F65DA00}" srcOrd="8" destOrd="0" presId="urn:microsoft.com/office/officeart/2005/8/layout/process4"/>
    <dgm:cxn modelId="{AA3DBBA3-3C2D-CE4C-A0E1-4BD5EA523E43}" type="presParOf" srcId="{242DAC73-F26D-B24E-83D0-74194F65DA00}" destId="{E353A46B-C177-D244-97AC-D18AC8EB8D7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7E5ABB-487A-42E9-B6A6-D4C0CA3F66DE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97BFD39-74CF-4ED3-B6FD-D8D4799F6B27}">
      <dgm:prSet/>
      <dgm:spPr/>
      <dgm:t>
        <a:bodyPr/>
        <a:lstStyle/>
        <a:p>
          <a:r>
            <a:rPr lang="en-US" dirty="0"/>
            <a:t>Termination without just cause</a:t>
          </a:r>
        </a:p>
      </dgm:t>
    </dgm:pt>
    <dgm:pt modelId="{2551E4EF-3ADB-4E34-B891-498AD0D9BE74}" type="parTrans" cxnId="{FE1E76F0-93CD-4F2B-B25D-24E20A01424A}">
      <dgm:prSet/>
      <dgm:spPr/>
      <dgm:t>
        <a:bodyPr/>
        <a:lstStyle/>
        <a:p>
          <a:endParaRPr lang="en-US"/>
        </a:p>
      </dgm:t>
    </dgm:pt>
    <dgm:pt modelId="{DBA585FE-63EA-42C8-906D-01D629C5B073}" type="sibTrans" cxnId="{FE1E76F0-93CD-4F2B-B25D-24E20A01424A}">
      <dgm:prSet/>
      <dgm:spPr/>
      <dgm:t>
        <a:bodyPr/>
        <a:lstStyle/>
        <a:p>
          <a:endParaRPr lang="en-US"/>
        </a:p>
      </dgm:t>
    </dgm:pt>
    <dgm:pt modelId="{A47ADD33-2856-4472-8A75-BEB07603009A}">
      <dgm:prSet/>
      <dgm:spPr/>
      <dgm:t>
        <a:bodyPr/>
        <a:lstStyle/>
        <a:p>
          <a:r>
            <a:rPr lang="en-US" dirty="0"/>
            <a:t>DRC : 10.500.000 euros to </a:t>
          </a:r>
          <a:r>
            <a:rPr lang="en-US" dirty="0" err="1"/>
            <a:t>Lokomotive</a:t>
          </a:r>
          <a:r>
            <a:rPr lang="en-US" dirty="0"/>
            <a:t> Moscow</a:t>
          </a:r>
        </a:p>
      </dgm:t>
    </dgm:pt>
    <dgm:pt modelId="{97566664-5427-4F30-88C3-9878E9F64004}" type="parTrans" cxnId="{4C41B568-FBD2-401C-9D6B-74ACBCD76E6B}">
      <dgm:prSet/>
      <dgm:spPr/>
      <dgm:t>
        <a:bodyPr/>
        <a:lstStyle/>
        <a:p>
          <a:endParaRPr lang="en-US"/>
        </a:p>
      </dgm:t>
    </dgm:pt>
    <dgm:pt modelId="{821FA76B-6F25-4848-91BA-4C47343E2B42}" type="sibTrans" cxnId="{4C41B568-FBD2-401C-9D6B-74ACBCD76E6B}">
      <dgm:prSet/>
      <dgm:spPr/>
      <dgm:t>
        <a:bodyPr/>
        <a:lstStyle/>
        <a:p>
          <a:endParaRPr lang="en-US"/>
        </a:p>
      </dgm:t>
    </dgm:pt>
    <dgm:pt modelId="{B27F9D7D-F38A-4008-A970-B708B7E42AA7}">
      <dgm:prSet/>
      <dgm:spPr/>
      <dgm:t>
        <a:bodyPr/>
        <a:lstStyle/>
        <a:p>
          <a:r>
            <a:rPr lang="en-US"/>
            <a:t>Charleroi interested but…</a:t>
          </a:r>
        </a:p>
      </dgm:t>
    </dgm:pt>
    <dgm:pt modelId="{5D72068D-BA61-476F-A1BE-8AF36DF151B0}" type="parTrans" cxnId="{0403CA91-677F-45D4-9A62-280770040047}">
      <dgm:prSet/>
      <dgm:spPr/>
      <dgm:t>
        <a:bodyPr/>
        <a:lstStyle/>
        <a:p>
          <a:endParaRPr lang="en-US"/>
        </a:p>
      </dgm:t>
    </dgm:pt>
    <dgm:pt modelId="{0ECF9750-B37A-4665-990A-AABC504B74B2}" type="sibTrans" cxnId="{0403CA91-677F-45D4-9A62-280770040047}">
      <dgm:prSet/>
      <dgm:spPr/>
      <dgm:t>
        <a:bodyPr/>
        <a:lstStyle/>
        <a:p>
          <a:endParaRPr lang="en-US"/>
        </a:p>
      </dgm:t>
    </dgm:pt>
    <dgm:pt modelId="{67660988-086B-448F-9A90-895CB00D3A3B}">
      <dgm:prSet/>
      <dgm:spPr/>
      <dgm:t>
        <a:bodyPr/>
        <a:lstStyle/>
        <a:p>
          <a:r>
            <a:rPr lang="en-US"/>
            <a:t>No clearance from FIFA</a:t>
          </a:r>
        </a:p>
      </dgm:t>
    </dgm:pt>
    <dgm:pt modelId="{5E08AAA0-969C-4434-BED8-28F2C2058BA7}" type="parTrans" cxnId="{01A1161E-6019-4C5B-9455-D98A76971F26}">
      <dgm:prSet/>
      <dgm:spPr/>
      <dgm:t>
        <a:bodyPr/>
        <a:lstStyle/>
        <a:p>
          <a:endParaRPr lang="en-US"/>
        </a:p>
      </dgm:t>
    </dgm:pt>
    <dgm:pt modelId="{C950EBEF-7698-4EC9-9B9D-95F147679B25}" type="sibTrans" cxnId="{01A1161E-6019-4C5B-9455-D98A76971F26}">
      <dgm:prSet/>
      <dgm:spPr/>
      <dgm:t>
        <a:bodyPr/>
        <a:lstStyle/>
        <a:p>
          <a:endParaRPr lang="en-US"/>
        </a:p>
      </dgm:t>
    </dgm:pt>
    <dgm:pt modelId="{22767F60-D0A4-45EC-B78D-6940B8CCEDA4}">
      <dgm:prSet/>
      <dgm:spPr/>
      <dgm:t>
        <a:bodyPr/>
        <a:lstStyle/>
        <a:p>
          <a:r>
            <a:rPr lang="en-US"/>
            <a:t>Case before national judge </a:t>
          </a:r>
        </a:p>
      </dgm:t>
    </dgm:pt>
    <dgm:pt modelId="{E3779209-E309-42A4-9A50-F6C2A572F817}" type="parTrans" cxnId="{317FDF6C-64B1-4A39-8439-BAC9C2AEB406}">
      <dgm:prSet/>
      <dgm:spPr/>
      <dgm:t>
        <a:bodyPr/>
        <a:lstStyle/>
        <a:p>
          <a:endParaRPr lang="en-US"/>
        </a:p>
      </dgm:t>
    </dgm:pt>
    <dgm:pt modelId="{7888CB63-D366-441F-9C1F-E48BB8F74530}" type="sibTrans" cxnId="{317FDF6C-64B1-4A39-8439-BAC9C2AEB406}">
      <dgm:prSet/>
      <dgm:spPr/>
      <dgm:t>
        <a:bodyPr/>
        <a:lstStyle/>
        <a:p>
          <a:endParaRPr lang="en-US"/>
        </a:p>
      </dgm:t>
    </dgm:pt>
    <dgm:pt modelId="{6B80AB26-0B05-474F-8301-A019101AA1AB}">
      <dgm:prSet/>
      <dgm:spPr/>
      <dgm:t>
        <a:bodyPr/>
        <a:lstStyle/>
        <a:p>
          <a:r>
            <a:rPr lang="en-US"/>
            <a:t>Preliminary questions for ECJ: </a:t>
          </a:r>
        </a:p>
      </dgm:t>
    </dgm:pt>
    <dgm:pt modelId="{95208C83-6DAD-4C04-96D9-A11737C9C38F}" type="parTrans" cxnId="{62DD6DA8-9442-4C84-921F-40B3CDDD24A0}">
      <dgm:prSet/>
      <dgm:spPr/>
      <dgm:t>
        <a:bodyPr/>
        <a:lstStyle/>
        <a:p>
          <a:endParaRPr lang="en-US"/>
        </a:p>
      </dgm:t>
    </dgm:pt>
    <dgm:pt modelId="{344DD237-9944-42CF-973F-7CD020113312}" type="sibTrans" cxnId="{62DD6DA8-9442-4C84-921F-40B3CDDD24A0}">
      <dgm:prSet/>
      <dgm:spPr/>
      <dgm:t>
        <a:bodyPr/>
        <a:lstStyle/>
        <a:p>
          <a:endParaRPr lang="en-US"/>
        </a:p>
      </dgm:t>
    </dgm:pt>
    <dgm:pt modelId="{80605E36-9668-48AE-A725-ED1A1A551DA0}">
      <dgm:prSet/>
      <dgm:spPr/>
      <dgm:t>
        <a:bodyPr/>
        <a:lstStyle/>
        <a:p>
          <a:r>
            <a:rPr lang="en-US"/>
            <a:t>Competition law </a:t>
          </a:r>
        </a:p>
      </dgm:t>
    </dgm:pt>
    <dgm:pt modelId="{0759D313-1F2A-491A-BC5F-1860A05AC1F1}" type="parTrans" cxnId="{F9E8788C-8276-4785-9FC4-5D9A0A6484D9}">
      <dgm:prSet/>
      <dgm:spPr/>
      <dgm:t>
        <a:bodyPr/>
        <a:lstStyle/>
        <a:p>
          <a:endParaRPr lang="en-US"/>
        </a:p>
      </dgm:t>
    </dgm:pt>
    <dgm:pt modelId="{2CCEA76A-398C-43BA-8610-B7FFB5B4CEE5}" type="sibTrans" cxnId="{F9E8788C-8276-4785-9FC4-5D9A0A6484D9}">
      <dgm:prSet/>
      <dgm:spPr/>
      <dgm:t>
        <a:bodyPr/>
        <a:lstStyle/>
        <a:p>
          <a:endParaRPr lang="en-US"/>
        </a:p>
      </dgm:t>
    </dgm:pt>
    <dgm:pt modelId="{E9E60E19-4324-4AF8-9C53-E269159D67A2}">
      <dgm:prSet/>
      <dgm:spPr/>
      <dgm:t>
        <a:bodyPr/>
        <a:lstStyle/>
        <a:p>
          <a:r>
            <a:rPr lang="en-US"/>
            <a:t>Obstacle to Freedom of movement (reluctance to hire)</a:t>
          </a:r>
        </a:p>
      </dgm:t>
    </dgm:pt>
    <dgm:pt modelId="{A853847E-2E6B-4483-9CA0-35C1F51D55B5}" type="parTrans" cxnId="{4C990D82-EF2F-4D8C-96F6-8D67321195E4}">
      <dgm:prSet/>
      <dgm:spPr/>
      <dgm:t>
        <a:bodyPr/>
        <a:lstStyle/>
        <a:p>
          <a:endParaRPr lang="en-US"/>
        </a:p>
      </dgm:t>
    </dgm:pt>
    <dgm:pt modelId="{59AD527E-ECFD-468A-8B63-8507C9F6082F}" type="sibTrans" cxnId="{4C990D82-EF2F-4D8C-96F6-8D67321195E4}">
      <dgm:prSet/>
      <dgm:spPr/>
      <dgm:t>
        <a:bodyPr/>
        <a:lstStyle/>
        <a:p>
          <a:endParaRPr lang="en-US"/>
        </a:p>
      </dgm:t>
    </dgm:pt>
    <dgm:pt modelId="{CA907E96-FD8B-9449-9169-1EA619D82286}" type="pres">
      <dgm:prSet presAssocID="{D47E5ABB-487A-42E9-B6A6-D4C0CA3F66DE}" presName="linear" presStyleCnt="0">
        <dgm:presLayoutVars>
          <dgm:animLvl val="lvl"/>
          <dgm:resizeHandles val="exact"/>
        </dgm:presLayoutVars>
      </dgm:prSet>
      <dgm:spPr/>
    </dgm:pt>
    <dgm:pt modelId="{10747A88-904C-2A48-A269-01D85C39F6DD}" type="pres">
      <dgm:prSet presAssocID="{397BFD39-74CF-4ED3-B6FD-D8D4799F6B2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05F0194-5F24-3045-98A7-2C16E8792463}" type="pres">
      <dgm:prSet presAssocID="{DBA585FE-63EA-42C8-906D-01D629C5B073}" presName="spacer" presStyleCnt="0"/>
      <dgm:spPr/>
    </dgm:pt>
    <dgm:pt modelId="{FCC0A2F5-75CA-6142-BCD0-0B49AE45746C}" type="pres">
      <dgm:prSet presAssocID="{A47ADD33-2856-4472-8A75-BEB07603009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789E078-C7D7-0841-8CB3-8C7D511B9B78}" type="pres">
      <dgm:prSet presAssocID="{821FA76B-6F25-4848-91BA-4C47343E2B42}" presName="spacer" presStyleCnt="0"/>
      <dgm:spPr/>
    </dgm:pt>
    <dgm:pt modelId="{5B5B8C42-E271-CD4C-BF01-3C6E82A36402}" type="pres">
      <dgm:prSet presAssocID="{B27F9D7D-F38A-4008-A970-B708B7E42AA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978362B-5FD3-FA40-888E-F0EBC0BFED62}" type="pres">
      <dgm:prSet presAssocID="{0ECF9750-B37A-4665-990A-AABC504B74B2}" presName="spacer" presStyleCnt="0"/>
      <dgm:spPr/>
    </dgm:pt>
    <dgm:pt modelId="{CA74B7DE-898E-5D4F-A8C7-9B5304049389}" type="pres">
      <dgm:prSet presAssocID="{67660988-086B-448F-9A90-895CB00D3A3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B6C7B11-B4EE-C24E-BD8A-CA18F77ECD7D}" type="pres">
      <dgm:prSet presAssocID="{C950EBEF-7698-4EC9-9B9D-95F147679B25}" presName="spacer" presStyleCnt="0"/>
      <dgm:spPr/>
    </dgm:pt>
    <dgm:pt modelId="{34F4DE1B-958C-B24A-9F20-04D3AADA9DBE}" type="pres">
      <dgm:prSet presAssocID="{22767F60-D0A4-45EC-B78D-6940B8CCEDA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E2D0FBE-390B-7846-89C4-C19ADBA49141}" type="pres">
      <dgm:prSet presAssocID="{7888CB63-D366-441F-9C1F-E48BB8F74530}" presName="spacer" presStyleCnt="0"/>
      <dgm:spPr/>
    </dgm:pt>
    <dgm:pt modelId="{194B2149-5949-914A-89CF-91147973E30C}" type="pres">
      <dgm:prSet presAssocID="{6B80AB26-0B05-474F-8301-A019101AA1A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A55C3D7-7313-6547-8426-EA359D1DA333}" type="pres">
      <dgm:prSet presAssocID="{6B80AB26-0B05-474F-8301-A019101AA1A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1A1161E-6019-4C5B-9455-D98A76971F26}" srcId="{D47E5ABB-487A-42E9-B6A6-D4C0CA3F66DE}" destId="{67660988-086B-448F-9A90-895CB00D3A3B}" srcOrd="3" destOrd="0" parTransId="{5E08AAA0-969C-4434-BED8-28F2C2058BA7}" sibTransId="{C950EBEF-7698-4EC9-9B9D-95F147679B25}"/>
    <dgm:cxn modelId="{D778B430-D49B-3D49-A25E-9D2D0D562622}" type="presOf" srcId="{B27F9D7D-F38A-4008-A970-B708B7E42AA7}" destId="{5B5B8C42-E271-CD4C-BF01-3C6E82A36402}" srcOrd="0" destOrd="0" presId="urn:microsoft.com/office/officeart/2005/8/layout/vList2"/>
    <dgm:cxn modelId="{8278BD42-2159-B44A-A2AB-397E2A54E0E7}" type="presOf" srcId="{D47E5ABB-487A-42E9-B6A6-D4C0CA3F66DE}" destId="{CA907E96-FD8B-9449-9169-1EA619D82286}" srcOrd="0" destOrd="0" presId="urn:microsoft.com/office/officeart/2005/8/layout/vList2"/>
    <dgm:cxn modelId="{63B05D55-43E0-FE46-A699-C2866722A154}" type="presOf" srcId="{80605E36-9668-48AE-A725-ED1A1A551DA0}" destId="{9A55C3D7-7313-6547-8426-EA359D1DA333}" srcOrd="0" destOrd="0" presId="urn:microsoft.com/office/officeart/2005/8/layout/vList2"/>
    <dgm:cxn modelId="{4C41B568-FBD2-401C-9D6B-74ACBCD76E6B}" srcId="{D47E5ABB-487A-42E9-B6A6-D4C0CA3F66DE}" destId="{A47ADD33-2856-4472-8A75-BEB07603009A}" srcOrd="1" destOrd="0" parTransId="{97566664-5427-4F30-88C3-9878E9F64004}" sibTransId="{821FA76B-6F25-4848-91BA-4C47343E2B42}"/>
    <dgm:cxn modelId="{317FDF6C-64B1-4A39-8439-BAC9C2AEB406}" srcId="{D47E5ABB-487A-42E9-B6A6-D4C0CA3F66DE}" destId="{22767F60-D0A4-45EC-B78D-6940B8CCEDA4}" srcOrd="4" destOrd="0" parTransId="{E3779209-E309-42A4-9A50-F6C2A572F817}" sibTransId="{7888CB63-D366-441F-9C1F-E48BB8F74530}"/>
    <dgm:cxn modelId="{43036576-19A2-D541-B060-CF8ACB7BEC80}" type="presOf" srcId="{397BFD39-74CF-4ED3-B6FD-D8D4799F6B27}" destId="{10747A88-904C-2A48-A269-01D85C39F6DD}" srcOrd="0" destOrd="0" presId="urn:microsoft.com/office/officeart/2005/8/layout/vList2"/>
    <dgm:cxn modelId="{21FAFB79-86B0-4D40-9E39-EEEE47109175}" type="presOf" srcId="{22767F60-D0A4-45EC-B78D-6940B8CCEDA4}" destId="{34F4DE1B-958C-B24A-9F20-04D3AADA9DBE}" srcOrd="0" destOrd="0" presId="urn:microsoft.com/office/officeart/2005/8/layout/vList2"/>
    <dgm:cxn modelId="{B5A9527F-E4C8-AF4D-ACE5-E423D691085A}" type="presOf" srcId="{67660988-086B-448F-9A90-895CB00D3A3B}" destId="{CA74B7DE-898E-5D4F-A8C7-9B5304049389}" srcOrd="0" destOrd="0" presId="urn:microsoft.com/office/officeart/2005/8/layout/vList2"/>
    <dgm:cxn modelId="{4C990D82-EF2F-4D8C-96F6-8D67321195E4}" srcId="{6B80AB26-0B05-474F-8301-A019101AA1AB}" destId="{E9E60E19-4324-4AF8-9C53-E269159D67A2}" srcOrd="1" destOrd="0" parTransId="{A853847E-2E6B-4483-9CA0-35C1F51D55B5}" sibTransId="{59AD527E-ECFD-468A-8B63-8507C9F6082F}"/>
    <dgm:cxn modelId="{F9E8788C-8276-4785-9FC4-5D9A0A6484D9}" srcId="{6B80AB26-0B05-474F-8301-A019101AA1AB}" destId="{80605E36-9668-48AE-A725-ED1A1A551DA0}" srcOrd="0" destOrd="0" parTransId="{0759D313-1F2A-491A-BC5F-1860A05AC1F1}" sibTransId="{2CCEA76A-398C-43BA-8610-B7FFB5B4CEE5}"/>
    <dgm:cxn modelId="{0403CA91-677F-45D4-9A62-280770040047}" srcId="{D47E5ABB-487A-42E9-B6A6-D4C0CA3F66DE}" destId="{B27F9D7D-F38A-4008-A970-B708B7E42AA7}" srcOrd="2" destOrd="0" parTransId="{5D72068D-BA61-476F-A1BE-8AF36DF151B0}" sibTransId="{0ECF9750-B37A-4665-990A-AABC504B74B2}"/>
    <dgm:cxn modelId="{62DD6DA8-9442-4C84-921F-40B3CDDD24A0}" srcId="{D47E5ABB-487A-42E9-B6A6-D4C0CA3F66DE}" destId="{6B80AB26-0B05-474F-8301-A019101AA1AB}" srcOrd="5" destOrd="0" parTransId="{95208C83-6DAD-4C04-96D9-A11737C9C38F}" sibTransId="{344DD237-9944-42CF-973F-7CD020113312}"/>
    <dgm:cxn modelId="{AD6E96E0-BAFA-6E43-B0FE-C0EB967267AB}" type="presOf" srcId="{E9E60E19-4324-4AF8-9C53-E269159D67A2}" destId="{9A55C3D7-7313-6547-8426-EA359D1DA333}" srcOrd="0" destOrd="1" presId="urn:microsoft.com/office/officeart/2005/8/layout/vList2"/>
    <dgm:cxn modelId="{029EB4E0-5556-904E-A6B2-F8655AF654F0}" type="presOf" srcId="{A47ADD33-2856-4472-8A75-BEB07603009A}" destId="{FCC0A2F5-75CA-6142-BCD0-0B49AE45746C}" srcOrd="0" destOrd="0" presId="urn:microsoft.com/office/officeart/2005/8/layout/vList2"/>
    <dgm:cxn modelId="{FE1E76F0-93CD-4F2B-B25D-24E20A01424A}" srcId="{D47E5ABB-487A-42E9-B6A6-D4C0CA3F66DE}" destId="{397BFD39-74CF-4ED3-B6FD-D8D4799F6B27}" srcOrd="0" destOrd="0" parTransId="{2551E4EF-3ADB-4E34-B891-498AD0D9BE74}" sibTransId="{DBA585FE-63EA-42C8-906D-01D629C5B073}"/>
    <dgm:cxn modelId="{F5CDF8F1-A3AA-D445-B6F7-A48A9915723F}" type="presOf" srcId="{6B80AB26-0B05-474F-8301-A019101AA1AB}" destId="{194B2149-5949-914A-89CF-91147973E30C}" srcOrd="0" destOrd="0" presId="urn:microsoft.com/office/officeart/2005/8/layout/vList2"/>
    <dgm:cxn modelId="{7A2C2B5E-1FAF-BA43-A1BC-02F960689242}" type="presParOf" srcId="{CA907E96-FD8B-9449-9169-1EA619D82286}" destId="{10747A88-904C-2A48-A269-01D85C39F6DD}" srcOrd="0" destOrd="0" presId="urn:microsoft.com/office/officeart/2005/8/layout/vList2"/>
    <dgm:cxn modelId="{4E6F4E92-7A70-444F-A040-3D2F65610716}" type="presParOf" srcId="{CA907E96-FD8B-9449-9169-1EA619D82286}" destId="{F05F0194-5F24-3045-98A7-2C16E8792463}" srcOrd="1" destOrd="0" presId="urn:microsoft.com/office/officeart/2005/8/layout/vList2"/>
    <dgm:cxn modelId="{FEF50FC4-AFED-174A-82DA-79775D91C01C}" type="presParOf" srcId="{CA907E96-FD8B-9449-9169-1EA619D82286}" destId="{FCC0A2F5-75CA-6142-BCD0-0B49AE45746C}" srcOrd="2" destOrd="0" presId="urn:microsoft.com/office/officeart/2005/8/layout/vList2"/>
    <dgm:cxn modelId="{3F8ACA4F-B607-CE40-8073-5467E66FC66D}" type="presParOf" srcId="{CA907E96-FD8B-9449-9169-1EA619D82286}" destId="{0789E078-C7D7-0841-8CB3-8C7D511B9B78}" srcOrd="3" destOrd="0" presId="urn:microsoft.com/office/officeart/2005/8/layout/vList2"/>
    <dgm:cxn modelId="{19735567-DE67-2F48-920A-2B2D2B09AC93}" type="presParOf" srcId="{CA907E96-FD8B-9449-9169-1EA619D82286}" destId="{5B5B8C42-E271-CD4C-BF01-3C6E82A36402}" srcOrd="4" destOrd="0" presId="urn:microsoft.com/office/officeart/2005/8/layout/vList2"/>
    <dgm:cxn modelId="{DB660BCC-8FD8-DA4F-8F4E-1A01E4514A4C}" type="presParOf" srcId="{CA907E96-FD8B-9449-9169-1EA619D82286}" destId="{D978362B-5FD3-FA40-888E-F0EBC0BFED62}" srcOrd="5" destOrd="0" presId="urn:microsoft.com/office/officeart/2005/8/layout/vList2"/>
    <dgm:cxn modelId="{C573FD6E-3E43-4543-ABF7-3D19E8E02CB1}" type="presParOf" srcId="{CA907E96-FD8B-9449-9169-1EA619D82286}" destId="{CA74B7DE-898E-5D4F-A8C7-9B5304049389}" srcOrd="6" destOrd="0" presId="urn:microsoft.com/office/officeart/2005/8/layout/vList2"/>
    <dgm:cxn modelId="{35893D36-4700-4D4E-A6CC-CD2D17F11F00}" type="presParOf" srcId="{CA907E96-FD8B-9449-9169-1EA619D82286}" destId="{4B6C7B11-B4EE-C24E-BD8A-CA18F77ECD7D}" srcOrd="7" destOrd="0" presId="urn:microsoft.com/office/officeart/2005/8/layout/vList2"/>
    <dgm:cxn modelId="{253F3366-EA29-0D4D-B231-8CC861724DE3}" type="presParOf" srcId="{CA907E96-FD8B-9449-9169-1EA619D82286}" destId="{34F4DE1B-958C-B24A-9F20-04D3AADA9DBE}" srcOrd="8" destOrd="0" presId="urn:microsoft.com/office/officeart/2005/8/layout/vList2"/>
    <dgm:cxn modelId="{E4C4ABE6-88B5-1E4E-808B-AEF486770D8A}" type="presParOf" srcId="{CA907E96-FD8B-9449-9169-1EA619D82286}" destId="{6E2D0FBE-390B-7846-89C4-C19ADBA49141}" srcOrd="9" destOrd="0" presId="urn:microsoft.com/office/officeart/2005/8/layout/vList2"/>
    <dgm:cxn modelId="{FEB7DBF6-0330-9142-AA05-43A322F4E2A0}" type="presParOf" srcId="{CA907E96-FD8B-9449-9169-1EA619D82286}" destId="{194B2149-5949-914A-89CF-91147973E30C}" srcOrd="10" destOrd="0" presId="urn:microsoft.com/office/officeart/2005/8/layout/vList2"/>
    <dgm:cxn modelId="{3F657186-F3D3-244F-8C50-A7084A6D09DF}" type="presParOf" srcId="{CA907E96-FD8B-9449-9169-1EA619D82286}" destId="{9A55C3D7-7313-6547-8426-EA359D1DA333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2C138-F93A-4898-B6A6-2BB58ADD828C}">
      <dsp:nvSpPr>
        <dsp:cNvPr id="0" name=""/>
        <dsp:cNvSpPr/>
      </dsp:nvSpPr>
      <dsp:spPr>
        <a:xfrm>
          <a:off x="0" y="1465"/>
          <a:ext cx="8229600" cy="6245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05B66-1261-409B-AFE5-C07030B50076}">
      <dsp:nvSpPr>
        <dsp:cNvPr id="0" name=""/>
        <dsp:cNvSpPr/>
      </dsp:nvSpPr>
      <dsp:spPr>
        <a:xfrm>
          <a:off x="188918" y="141983"/>
          <a:ext cx="343487" cy="3434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2925C-0288-4C4B-B262-89E36A020B11}">
      <dsp:nvSpPr>
        <dsp:cNvPr id="0" name=""/>
        <dsp:cNvSpPr/>
      </dsp:nvSpPr>
      <dsp:spPr>
        <a:xfrm>
          <a:off x="721324" y="1465"/>
          <a:ext cx="7508275" cy="62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95" tIns="66095" rIns="66095" bIns="6609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DRC :15 P. +15 C.      </a:t>
          </a:r>
        </a:p>
      </dsp:txBody>
      <dsp:txXfrm>
        <a:off x="721324" y="1465"/>
        <a:ext cx="7508275" cy="624523"/>
      </dsp:txXfrm>
    </dsp:sp>
    <dsp:sp modelId="{76BE4A80-395B-48E7-92F8-8D610B795EB4}">
      <dsp:nvSpPr>
        <dsp:cNvPr id="0" name=""/>
        <dsp:cNvSpPr/>
      </dsp:nvSpPr>
      <dsp:spPr>
        <a:xfrm>
          <a:off x="0" y="782119"/>
          <a:ext cx="8229600" cy="6245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E14D4-8D16-4627-8850-70A5F51A18E9}">
      <dsp:nvSpPr>
        <dsp:cNvPr id="0" name=""/>
        <dsp:cNvSpPr/>
      </dsp:nvSpPr>
      <dsp:spPr>
        <a:xfrm>
          <a:off x="188918" y="922637"/>
          <a:ext cx="343487" cy="3434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B7EA-CA0B-415A-B1E0-7031D4625DE2}">
      <dsp:nvSpPr>
        <dsp:cNvPr id="0" name=""/>
        <dsp:cNvSpPr/>
      </dsp:nvSpPr>
      <dsp:spPr>
        <a:xfrm>
          <a:off x="721324" y="782119"/>
          <a:ext cx="7508275" cy="62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95" tIns="66095" rIns="66095" bIns="6609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PSC and AC: “necessary number” appointed by Sports Stakeholders</a:t>
          </a:r>
        </a:p>
      </dsp:txBody>
      <dsp:txXfrm>
        <a:off x="721324" y="782119"/>
        <a:ext cx="7508275" cy="624523"/>
      </dsp:txXfrm>
    </dsp:sp>
    <dsp:sp modelId="{C03F5301-E392-41EF-AE19-7FF7AB889C5B}">
      <dsp:nvSpPr>
        <dsp:cNvPr id="0" name=""/>
        <dsp:cNvSpPr/>
      </dsp:nvSpPr>
      <dsp:spPr>
        <a:xfrm>
          <a:off x="0" y="1562773"/>
          <a:ext cx="8229600" cy="6245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F09F1-C110-427A-AB29-531CBB63B232}">
      <dsp:nvSpPr>
        <dsp:cNvPr id="0" name=""/>
        <dsp:cNvSpPr/>
      </dsp:nvSpPr>
      <dsp:spPr>
        <a:xfrm>
          <a:off x="188918" y="1703291"/>
          <a:ext cx="343487" cy="3434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4D4E-7703-499F-9DD5-BDAA30FAD22A}">
      <dsp:nvSpPr>
        <dsp:cNvPr id="0" name=""/>
        <dsp:cNvSpPr/>
      </dsp:nvSpPr>
      <dsp:spPr>
        <a:xfrm>
          <a:off x="721324" y="1562773"/>
          <a:ext cx="7508275" cy="62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95" tIns="66095" rIns="66095" bIns="6609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Indipendency and CoI</a:t>
          </a:r>
        </a:p>
      </dsp:txBody>
      <dsp:txXfrm>
        <a:off x="721324" y="1562773"/>
        <a:ext cx="7508275" cy="624523"/>
      </dsp:txXfrm>
    </dsp:sp>
    <dsp:sp modelId="{049D3F6D-D3BA-4D31-9133-978276D19E25}">
      <dsp:nvSpPr>
        <dsp:cNvPr id="0" name=""/>
        <dsp:cNvSpPr/>
      </dsp:nvSpPr>
      <dsp:spPr>
        <a:xfrm>
          <a:off x="0" y="2343427"/>
          <a:ext cx="8229600" cy="6245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47136-8106-41A4-BF25-62FBE876B616}">
      <dsp:nvSpPr>
        <dsp:cNvPr id="0" name=""/>
        <dsp:cNvSpPr/>
      </dsp:nvSpPr>
      <dsp:spPr>
        <a:xfrm>
          <a:off x="188918" y="2483945"/>
          <a:ext cx="343487" cy="3434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16E44-EF62-4B25-AB88-1302F1F1BC8F}">
      <dsp:nvSpPr>
        <dsp:cNvPr id="0" name=""/>
        <dsp:cNvSpPr/>
      </dsp:nvSpPr>
      <dsp:spPr>
        <a:xfrm>
          <a:off x="721324" y="2343427"/>
          <a:ext cx="7508275" cy="62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95" tIns="66095" rIns="66095" bIns="6609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Communication: TMS and LEGAL Portal</a:t>
          </a:r>
        </a:p>
      </dsp:txBody>
      <dsp:txXfrm>
        <a:off x="721324" y="2343427"/>
        <a:ext cx="7508275" cy="624523"/>
      </dsp:txXfrm>
    </dsp:sp>
    <dsp:sp modelId="{94FC206E-221D-425F-9714-73D169C0B607}">
      <dsp:nvSpPr>
        <dsp:cNvPr id="0" name=""/>
        <dsp:cNvSpPr/>
      </dsp:nvSpPr>
      <dsp:spPr>
        <a:xfrm>
          <a:off x="0" y="3124082"/>
          <a:ext cx="8229600" cy="6245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06D29-FECD-44F8-895D-65C206DBCB80}">
      <dsp:nvSpPr>
        <dsp:cNvPr id="0" name=""/>
        <dsp:cNvSpPr/>
      </dsp:nvSpPr>
      <dsp:spPr>
        <a:xfrm>
          <a:off x="188918" y="3264599"/>
          <a:ext cx="343487" cy="3434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64B94-9F6F-444D-80FB-0BC442972851}">
      <dsp:nvSpPr>
        <dsp:cNvPr id="0" name=""/>
        <dsp:cNvSpPr/>
      </dsp:nvSpPr>
      <dsp:spPr>
        <a:xfrm>
          <a:off x="721324" y="3124082"/>
          <a:ext cx="7508275" cy="62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95" tIns="66095" rIns="66095" bIns="6609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Languages:English, French, Spanish</a:t>
          </a:r>
        </a:p>
      </dsp:txBody>
      <dsp:txXfrm>
        <a:off x="721324" y="3124082"/>
        <a:ext cx="7508275" cy="624523"/>
      </dsp:txXfrm>
    </dsp:sp>
    <dsp:sp modelId="{DF10623B-53D3-4F02-B368-50A016C5E42C}">
      <dsp:nvSpPr>
        <dsp:cNvPr id="0" name=""/>
        <dsp:cNvSpPr/>
      </dsp:nvSpPr>
      <dsp:spPr>
        <a:xfrm>
          <a:off x="0" y="3904736"/>
          <a:ext cx="8229600" cy="6245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30BD2-8837-46E5-9F50-A55F51308FD5}">
      <dsp:nvSpPr>
        <dsp:cNvPr id="0" name=""/>
        <dsp:cNvSpPr/>
      </dsp:nvSpPr>
      <dsp:spPr>
        <a:xfrm>
          <a:off x="188918" y="4045253"/>
          <a:ext cx="343487" cy="3434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5A79B-FFEC-43CC-ACB6-77B2E720796C}">
      <dsp:nvSpPr>
        <dsp:cNvPr id="0" name=""/>
        <dsp:cNvSpPr/>
      </dsp:nvSpPr>
      <dsp:spPr>
        <a:xfrm>
          <a:off x="721324" y="3904736"/>
          <a:ext cx="7508275" cy="62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95" tIns="66095" rIns="66095" bIns="6609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Deliberation (closed), oral hearing (exception)…</a:t>
          </a:r>
        </a:p>
      </dsp:txBody>
      <dsp:txXfrm>
        <a:off x="721324" y="3904736"/>
        <a:ext cx="7508275" cy="624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CA893-BF6A-B647-B0E0-178DF8080955}">
      <dsp:nvSpPr>
        <dsp:cNvPr id="0" name=""/>
        <dsp:cNvSpPr/>
      </dsp:nvSpPr>
      <dsp:spPr>
        <a:xfrm>
          <a:off x="0" y="38456"/>
          <a:ext cx="4941945" cy="25388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Either Parties may terminate a contract ”without consequences of any kind” for just cause (Art. 14.1)</a:t>
          </a:r>
        </a:p>
      </dsp:txBody>
      <dsp:txXfrm>
        <a:off x="123939" y="162395"/>
        <a:ext cx="4694067" cy="2291021"/>
      </dsp:txXfrm>
    </dsp:sp>
    <dsp:sp modelId="{AA0CE7EE-C629-464B-9FAB-F3ABF2D2ACEF}">
      <dsp:nvSpPr>
        <dsp:cNvPr id="0" name=""/>
        <dsp:cNvSpPr/>
      </dsp:nvSpPr>
      <dsp:spPr>
        <a:xfrm>
          <a:off x="0" y="2666636"/>
          <a:ext cx="4941945" cy="2538899"/>
        </a:xfrm>
        <a:prstGeom prst="roundRect">
          <a:avLst/>
        </a:prstGeom>
        <a:solidFill>
          <a:schemeClr val="accent5">
            <a:hueOff val="1865238"/>
            <a:satOff val="-50200"/>
            <a:lumOff val="-3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“</a:t>
          </a:r>
          <a:r>
            <a:rPr lang="en-US" sz="3100" i="1" kern="1200"/>
            <a:t>Abusive</a:t>
          </a:r>
          <a:r>
            <a:rPr lang="en-US" sz="3100" kern="1200"/>
            <a:t>” Conduct (Art.14.2)</a:t>
          </a:r>
        </a:p>
      </dsp:txBody>
      <dsp:txXfrm>
        <a:off x="123939" y="2790575"/>
        <a:ext cx="4694067" cy="2291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B5228-27C9-F048-9830-29EC3489FEB3}">
      <dsp:nvSpPr>
        <dsp:cNvPr id="0" name=""/>
        <dsp:cNvSpPr/>
      </dsp:nvSpPr>
      <dsp:spPr>
        <a:xfrm>
          <a:off x="0" y="4683023"/>
          <a:ext cx="5000124" cy="768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Previous warning (unauthorized absences, misbehavior during training)</a:t>
          </a:r>
          <a:endParaRPr lang="en-US" sz="1700" kern="1200"/>
        </a:p>
      </dsp:txBody>
      <dsp:txXfrm>
        <a:off x="0" y="4683023"/>
        <a:ext cx="5000124" cy="768289"/>
      </dsp:txXfrm>
    </dsp:sp>
    <dsp:sp modelId="{612DB8D2-B244-6F45-A4D7-A547B1A111BE}">
      <dsp:nvSpPr>
        <dsp:cNvPr id="0" name=""/>
        <dsp:cNvSpPr/>
      </dsp:nvSpPr>
      <dsp:spPr>
        <a:xfrm rot="10800000">
          <a:off x="0" y="3512919"/>
          <a:ext cx="5000124" cy="118162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ULTIMA RATIO (action of last resort)</a:t>
          </a:r>
          <a:endParaRPr lang="en-US" sz="1700" kern="1200"/>
        </a:p>
      </dsp:txBody>
      <dsp:txXfrm rot="10800000">
        <a:off x="0" y="3512919"/>
        <a:ext cx="5000124" cy="767786"/>
      </dsp:txXfrm>
    </dsp:sp>
    <dsp:sp modelId="{6C88BAA5-7F16-7F4A-8F6A-F362CD51E816}">
      <dsp:nvSpPr>
        <dsp:cNvPr id="0" name=""/>
        <dsp:cNvSpPr/>
      </dsp:nvSpPr>
      <dsp:spPr>
        <a:xfrm rot="10800000">
          <a:off x="0" y="2342815"/>
          <a:ext cx="5000124" cy="118162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“Sufficient serious reasons”, impossibility to continue the employment relationship</a:t>
          </a:r>
        </a:p>
      </dsp:txBody>
      <dsp:txXfrm rot="10800000">
        <a:off x="0" y="2342815"/>
        <a:ext cx="5000124" cy="767786"/>
      </dsp:txXfrm>
    </dsp:sp>
    <dsp:sp modelId="{8E843D77-6493-E843-A056-3E9A654866CE}">
      <dsp:nvSpPr>
        <dsp:cNvPr id="0" name=""/>
        <dsp:cNvSpPr/>
      </dsp:nvSpPr>
      <dsp:spPr>
        <a:xfrm rot="10800000">
          <a:off x="0" y="1172711"/>
          <a:ext cx="5000124" cy="1181628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”Good Cause” when the fundamental terms and conditions of contract are not respected. (CAS)</a:t>
          </a:r>
        </a:p>
      </dsp:txBody>
      <dsp:txXfrm rot="10800000">
        <a:off x="0" y="1172711"/>
        <a:ext cx="5000124" cy="767786"/>
      </dsp:txXfrm>
    </dsp:sp>
    <dsp:sp modelId="{E353A46B-C177-D244-97AC-D18AC8EB8D72}">
      <dsp:nvSpPr>
        <dsp:cNvPr id="0" name=""/>
        <dsp:cNvSpPr/>
      </dsp:nvSpPr>
      <dsp:spPr>
        <a:xfrm rot="10800000">
          <a:off x="0" y="2607"/>
          <a:ext cx="5000124" cy="1181628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“Valid Reason” (DRC)</a:t>
          </a:r>
        </a:p>
      </dsp:txBody>
      <dsp:txXfrm rot="10800000">
        <a:off x="0" y="2607"/>
        <a:ext cx="5000124" cy="7677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47A88-904C-2A48-A269-01D85C39F6DD}">
      <dsp:nvSpPr>
        <dsp:cNvPr id="0" name=""/>
        <dsp:cNvSpPr/>
      </dsp:nvSpPr>
      <dsp:spPr>
        <a:xfrm>
          <a:off x="0" y="37534"/>
          <a:ext cx="5475064" cy="760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Termination without just cause</a:t>
          </a:r>
        </a:p>
      </dsp:txBody>
      <dsp:txXfrm>
        <a:off x="37125" y="74659"/>
        <a:ext cx="5400814" cy="686250"/>
      </dsp:txXfrm>
    </dsp:sp>
    <dsp:sp modelId="{FCC0A2F5-75CA-6142-BCD0-0B49AE45746C}">
      <dsp:nvSpPr>
        <dsp:cNvPr id="0" name=""/>
        <dsp:cNvSpPr/>
      </dsp:nvSpPr>
      <dsp:spPr>
        <a:xfrm>
          <a:off x="0" y="855635"/>
          <a:ext cx="5475064" cy="760500"/>
        </a:xfrm>
        <a:prstGeom prst="roundRect">
          <a:avLst/>
        </a:prstGeom>
        <a:gradFill rotWithShape="0">
          <a:gsLst>
            <a:gs pos="0">
              <a:schemeClr val="accent5">
                <a:hueOff val="373048"/>
                <a:satOff val="-10040"/>
                <a:lumOff val="-6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73048"/>
                <a:satOff val="-10040"/>
                <a:lumOff val="-6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73048"/>
                <a:satOff val="-10040"/>
                <a:lumOff val="-6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DRC : 10.500.000 euros to </a:t>
          </a:r>
          <a:r>
            <a:rPr lang="en-US" sz="2000" kern="1200" dirty="0" err="1"/>
            <a:t>Lokomotive</a:t>
          </a:r>
          <a:r>
            <a:rPr lang="en-US" sz="2000" kern="1200" dirty="0"/>
            <a:t> Moscow</a:t>
          </a:r>
        </a:p>
      </dsp:txBody>
      <dsp:txXfrm>
        <a:off x="37125" y="892760"/>
        <a:ext cx="5400814" cy="686250"/>
      </dsp:txXfrm>
    </dsp:sp>
    <dsp:sp modelId="{5B5B8C42-E271-CD4C-BF01-3C6E82A36402}">
      <dsp:nvSpPr>
        <dsp:cNvPr id="0" name=""/>
        <dsp:cNvSpPr/>
      </dsp:nvSpPr>
      <dsp:spPr>
        <a:xfrm>
          <a:off x="0" y="1673735"/>
          <a:ext cx="5475064" cy="760500"/>
        </a:xfrm>
        <a:prstGeom prst="roundRect">
          <a:avLst/>
        </a:prstGeom>
        <a:gradFill rotWithShape="0">
          <a:gsLst>
            <a:gs pos="0">
              <a:schemeClr val="accent5">
                <a:hueOff val="746095"/>
                <a:satOff val="-20080"/>
                <a:lumOff val="-13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746095"/>
                <a:satOff val="-20080"/>
                <a:lumOff val="-13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746095"/>
                <a:satOff val="-20080"/>
                <a:lumOff val="-13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Charleroi interested but…</a:t>
          </a:r>
        </a:p>
      </dsp:txBody>
      <dsp:txXfrm>
        <a:off x="37125" y="1710860"/>
        <a:ext cx="5400814" cy="686250"/>
      </dsp:txXfrm>
    </dsp:sp>
    <dsp:sp modelId="{CA74B7DE-898E-5D4F-A8C7-9B5304049389}">
      <dsp:nvSpPr>
        <dsp:cNvPr id="0" name=""/>
        <dsp:cNvSpPr/>
      </dsp:nvSpPr>
      <dsp:spPr>
        <a:xfrm>
          <a:off x="0" y="2491835"/>
          <a:ext cx="5475064" cy="760500"/>
        </a:xfrm>
        <a:prstGeom prst="roundRect">
          <a:avLst/>
        </a:prstGeom>
        <a:gradFill rotWithShape="0">
          <a:gsLst>
            <a:gs pos="0">
              <a:schemeClr val="accent5">
                <a:hueOff val="1119143"/>
                <a:satOff val="-30120"/>
                <a:lumOff val="-20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19143"/>
                <a:satOff val="-30120"/>
                <a:lumOff val="-20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19143"/>
                <a:satOff val="-30120"/>
                <a:lumOff val="-20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 clearance from FIFA</a:t>
          </a:r>
        </a:p>
      </dsp:txBody>
      <dsp:txXfrm>
        <a:off x="37125" y="2528960"/>
        <a:ext cx="5400814" cy="686250"/>
      </dsp:txXfrm>
    </dsp:sp>
    <dsp:sp modelId="{34F4DE1B-958C-B24A-9F20-04D3AADA9DBE}">
      <dsp:nvSpPr>
        <dsp:cNvPr id="0" name=""/>
        <dsp:cNvSpPr/>
      </dsp:nvSpPr>
      <dsp:spPr>
        <a:xfrm>
          <a:off x="0" y="3309935"/>
          <a:ext cx="5475064" cy="760500"/>
        </a:xfrm>
        <a:prstGeom prst="roundRect">
          <a:avLst/>
        </a:prstGeom>
        <a:gradFill rotWithShape="0">
          <a:gsLst>
            <a:gs pos="0">
              <a:schemeClr val="accent5">
                <a:hueOff val="1492190"/>
                <a:satOff val="-40160"/>
                <a:lumOff val="-2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492190"/>
                <a:satOff val="-40160"/>
                <a:lumOff val="-2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492190"/>
                <a:satOff val="-40160"/>
                <a:lumOff val="-2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Case before national judge </a:t>
          </a:r>
        </a:p>
      </dsp:txBody>
      <dsp:txXfrm>
        <a:off x="37125" y="3347060"/>
        <a:ext cx="5400814" cy="686250"/>
      </dsp:txXfrm>
    </dsp:sp>
    <dsp:sp modelId="{194B2149-5949-914A-89CF-91147973E30C}">
      <dsp:nvSpPr>
        <dsp:cNvPr id="0" name=""/>
        <dsp:cNvSpPr/>
      </dsp:nvSpPr>
      <dsp:spPr>
        <a:xfrm>
          <a:off x="0" y="4128035"/>
          <a:ext cx="5475064" cy="760500"/>
        </a:xfrm>
        <a:prstGeom prst="roundRect">
          <a:avLst/>
        </a:prstGeom>
        <a:gradFill rotWithShape="0">
          <a:gsLst>
            <a:gs pos="0">
              <a:schemeClr val="accent5">
                <a:hueOff val="1865238"/>
                <a:satOff val="-50200"/>
                <a:lumOff val="-3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865238"/>
                <a:satOff val="-50200"/>
                <a:lumOff val="-3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865238"/>
                <a:satOff val="-50200"/>
                <a:lumOff val="-3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Preliminary questions for ECJ: </a:t>
          </a:r>
        </a:p>
      </dsp:txBody>
      <dsp:txXfrm>
        <a:off x="37125" y="4165160"/>
        <a:ext cx="5400814" cy="686250"/>
      </dsp:txXfrm>
    </dsp:sp>
    <dsp:sp modelId="{9A55C3D7-7313-6547-8426-EA359D1DA333}">
      <dsp:nvSpPr>
        <dsp:cNvPr id="0" name=""/>
        <dsp:cNvSpPr/>
      </dsp:nvSpPr>
      <dsp:spPr>
        <a:xfrm>
          <a:off x="0" y="4888535"/>
          <a:ext cx="5475064" cy="52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83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Competition law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Obstacle to Freedom of movement (reluctance to hire)</a:t>
          </a:r>
        </a:p>
      </dsp:txBody>
      <dsp:txXfrm>
        <a:off x="0" y="4888535"/>
        <a:ext cx="5475064" cy="527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4AB543A-D834-2F41-A14E-991DE5CE6D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10CE7CE-26C8-8441-B7B5-6DF63EFF78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8A1E42ED-3FED-EB47-82F2-66FCE798AC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A5AEF0A8-1FC7-0A48-B40E-28AAAE8B59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BA32AE65-3361-AA44-97A8-8A3805FCC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75BCCB-B965-4754-B9E7-D652A858C7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685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33B2031-8757-4BC0-8577-A021BB5DC62A}" type="slidenum">
              <a:rPr lang="en-GB" altLang="en-US"/>
              <a:pPr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7180CA-D368-4A12-8550-BBC3E0AADBC1}" type="slidenum">
              <a:rPr lang="en-GB" altLang="en-US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051DB-255E-4403-9E60-9E2419F05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CE864-7593-41D6-90A7-771C9484AE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 b="1" dirty="0"/>
              <a:t>Compensation due: </a:t>
            </a:r>
            <a:r>
              <a:rPr lang="en-GB" b="1" dirty="0">
                <a:solidFill>
                  <a:srgbClr val="009C3C"/>
                </a:solidFill>
              </a:rPr>
              <a:t>EUR 6,000 </a:t>
            </a:r>
            <a:r>
              <a:rPr lang="en-GB" dirty="0"/>
              <a:t>[EUR 1,000 (salary of February 24) + EUR 10,000 (residual value during overlapping period, i.e. March. – December 2024) –  EUR 5,000 (new income during overlapping period)]</a:t>
            </a:r>
          </a:p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67EC3-B855-46A2-B64E-69F835D1983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621004-230E-494B-893F-F01C6474B7D8}" type="slidenum">
              <a:t>20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46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D053E6-1F87-4717-9173-0162874BE5AB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628562-D2E0-4994-8623-FBA138247CEC}" type="slidenum">
              <a:rPr lang="en-GB" altLang="en-US"/>
              <a:pPr/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1FF0AD-2A11-4AD4-8B61-FEC6A3611B10}" type="slidenum">
              <a:rPr lang="en-GB" altLang="en-US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0B8D0F-D7BF-42A4-BFF8-DE89635FDD35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93F689F-1BC7-AE4D-9681-53B6F3B995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9A64D00-3B56-AF4D-9D06-B70B70519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276AEB-215C-0643-961E-950719C1E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3C741DD-13EC-1E48-A65B-F0756DB553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EC59769-4646-7247-9051-B77666BD2E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72ABB0-2F26-B143-BF4A-A30C2DA420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54F597D-FA52-C943-AF2D-F1772A9C8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5C7571A-C49D-7E42-8614-7DE25940A0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8AF6D56-4574-E545-BACF-63F1846B3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E20001A-6141-9F49-AEBF-6E06E62113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B058F78-C53E-1F4D-AE1F-FD93A3BB13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01EE5F8D-F521-0945-B882-3AF3DA57E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03587A5-6A05-6D4E-977A-ACC6296DD1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1BE82CE-7FE2-3F48-8DC3-73213D76F7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7A437BB6-EE95-BE47-A31A-CAF1FBA58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160B7EEB-9B3F-F643-BF32-C85954A598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44E5DE76-A38E-BF4F-A50F-AD78A16438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940454A9-2DD2-8F40-AA8B-4417DE1BD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2527BD20-9440-E542-90F4-5711174CF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2036684-377D-024E-AC20-9886A54069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010F0F51-6431-AF48-9D09-366CBCE2DC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CE805924-DD43-1E44-94F0-3D90B47C62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FA171448-1A1C-E547-9804-8742C124A5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E067E9D-5A85-4F4E-B250-2BC162C83A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CEC8EC49-CFB1-3643-82E6-645E8166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14E0B4B1-0F81-E042-A974-9A5A43BEF6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AA2CED20-0592-5D49-A248-93321C0B68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9194" name="Rectangle 42">
            <a:extLst>
              <a:ext uri="{FF2B5EF4-FFF2-40B4-BE49-F238E27FC236}">
                <a16:creationId xmlns:a16="http://schemas.microsoft.com/office/drawing/2014/main" id="{E3DEBC3E-0B47-BC44-ABC2-991EB5253A2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id="{25F25315-825A-F946-8DBA-06A52EA7A9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4704B002-C762-4F45-A02F-338F4DA9E8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D5C9-EFDF-460A-A043-947EB4E1464E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66D5CCF2-DB73-A640-B243-7CF17E796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653BD6BE-9B16-EA42-A931-FFF2C3AD4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8C31D-35A8-49C8-8AFF-098061CEBB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E8A3-0C24-EF4E-B7A5-A8FF29D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6510A-FC23-0C49-88E6-6ABA4F2B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DECA-D0F2-4DF1-BABC-9C5E081920AB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26E01-C9F8-4141-8271-FA96DE0D0A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7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9C653-9202-CE43-82CA-65BFB3E5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0CA69-90E1-BA47-91A6-7DD03B2E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87F0C-662E-4579-A4D6-E59C8100D61D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AD63E-8DCC-4F45-ACAF-C2B162EE09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6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50C3-766B-F540-B2B5-33ABAAD1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D867C-37CD-3D45-AF5D-37499BD646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309B7-8F55-9949-BEF1-433870C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CCC2878-B011-EF42-B0E5-521C486D1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082164E-7BFC-D54D-9909-44EC37E1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FBBD003B-E6A3-6948-8580-FBA28900C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95CE-BA9E-4F46-B50E-1725E62B62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6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8E9B-9465-C54D-8FB2-D1A652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A624A-C7E1-D244-80E6-E1B9E049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43BE6-D5E4-4F8B-A2CB-B479ABCF7EC1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4EB5-D191-44E0-BDDD-BE88B9C108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28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2FA7-CDDC-234C-80E7-B0AFE1B8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B75C2-1748-1140-8B65-9F0F5F47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9475-DD8D-4C88-99AF-FC9A2A8609DD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F468F-FCC8-4D7F-95E7-79EF0071FA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8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61A8-1488-6A4B-B3C7-B99D70B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836F-AA45-E84A-87D4-CA94350D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BDCAB-7A04-3242-B2AD-30BCB0C7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FCF5-7104-4858-ABB7-96A4D6D15703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51FB-8307-48C6-ACA7-599F9CF806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8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00CD-E7A9-7E40-8001-3CB74C1F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496EF-7BE7-D54F-98A0-59C12DE5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3CBCA-75EC-3C44-BCD2-4590FF05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B636F-7FE6-4B4E-89B2-83AF690DB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EF018-2AA1-394E-8107-69FA9714C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3FD13-BFC3-4740-935B-15F6D3CB3725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18AA5-2E6E-441D-BF04-BF5CDFDD51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0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083F-132F-B843-BBF7-1594C3B7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A0B3-32D7-4B48-9E15-D06DF8084392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509F-5507-425C-8EE4-FF3119467A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6636B-D12A-406A-B868-E3084885B09E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F3F39-E5BD-4C95-8B24-6A5F656E4C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2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C863-A583-FF40-8DEC-E2C26A2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F1F5E-C2FA-CC46-8FF4-277FED4D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A2195-F09A-B548-BEC7-7C1097D3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1CE9-11BD-451B-949A-B695FBFD1FDD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6CD6-282E-4479-9C42-6086432D69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165-5C2B-B84D-BD81-F24E4F7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8FC011-709B-C74E-95C4-687E3939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DED8D-E198-2547-81D6-76BDC9EB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CE56-63C6-47B9-847B-C48EC8409325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E466-0AD0-48DD-8959-E80EF11101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3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131" name="Freeform 3">
              <a:extLst>
                <a:ext uri="{FF2B5EF4-FFF2-40B4-BE49-F238E27FC236}">
                  <a16:creationId xmlns:a16="http://schemas.microsoft.com/office/drawing/2014/main" id="{67B0A33B-41FD-FA47-8E2D-93921D551A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2" name="Freeform 4">
              <a:extLst>
                <a:ext uri="{FF2B5EF4-FFF2-40B4-BE49-F238E27FC236}">
                  <a16:creationId xmlns:a16="http://schemas.microsoft.com/office/drawing/2014/main" id="{8343FDE7-DF27-1B40-9526-E70DDAAA6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3" name="Freeform 5">
              <a:extLst>
                <a:ext uri="{FF2B5EF4-FFF2-40B4-BE49-F238E27FC236}">
                  <a16:creationId xmlns:a16="http://schemas.microsoft.com/office/drawing/2014/main" id="{24A7F501-F5A2-6C4A-A309-BD6EF2212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5" name="Freeform 7">
              <a:extLst>
                <a:ext uri="{FF2B5EF4-FFF2-40B4-BE49-F238E27FC236}">
                  <a16:creationId xmlns:a16="http://schemas.microsoft.com/office/drawing/2014/main" id="{AAD684CE-81AA-C540-A96D-7077FB75D8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8" name="Freeform 10">
              <a:extLst>
                <a:ext uri="{FF2B5EF4-FFF2-40B4-BE49-F238E27FC236}">
                  <a16:creationId xmlns:a16="http://schemas.microsoft.com/office/drawing/2014/main" id="{3F3D87B0-5EF3-8C4E-8485-1303FFFF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0" name="Freeform 12">
              <a:extLst>
                <a:ext uri="{FF2B5EF4-FFF2-40B4-BE49-F238E27FC236}">
                  <a16:creationId xmlns:a16="http://schemas.microsoft.com/office/drawing/2014/main" id="{8642322F-8F06-D349-9DB6-BEDDCDB01E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2" name="Freeform 14">
              <a:extLst>
                <a:ext uri="{FF2B5EF4-FFF2-40B4-BE49-F238E27FC236}">
                  <a16:creationId xmlns:a16="http://schemas.microsoft.com/office/drawing/2014/main" id="{35D83F43-8AAA-2841-A900-2EF2B6085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4" name="Freeform 16">
              <a:extLst>
                <a:ext uri="{FF2B5EF4-FFF2-40B4-BE49-F238E27FC236}">
                  <a16:creationId xmlns:a16="http://schemas.microsoft.com/office/drawing/2014/main" id="{A006D4D5-60C1-0A4D-826F-B014FB15BC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5" name="Freeform 17">
              <a:extLst>
                <a:ext uri="{FF2B5EF4-FFF2-40B4-BE49-F238E27FC236}">
                  <a16:creationId xmlns:a16="http://schemas.microsoft.com/office/drawing/2014/main" id="{B85B7CDB-370B-2146-8530-1F6F412D2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6" name="Freeform 18">
              <a:extLst>
                <a:ext uri="{FF2B5EF4-FFF2-40B4-BE49-F238E27FC236}">
                  <a16:creationId xmlns:a16="http://schemas.microsoft.com/office/drawing/2014/main" id="{12E0EF4D-2D8A-3541-83F3-2E7D5080EE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8" name="Freeform 20">
              <a:extLst>
                <a:ext uri="{FF2B5EF4-FFF2-40B4-BE49-F238E27FC236}">
                  <a16:creationId xmlns:a16="http://schemas.microsoft.com/office/drawing/2014/main" id="{3D6C66C9-AC5D-1140-AC4B-23CA47D60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0" name="Freeform 22">
              <a:extLst>
                <a:ext uri="{FF2B5EF4-FFF2-40B4-BE49-F238E27FC236}">
                  <a16:creationId xmlns:a16="http://schemas.microsoft.com/office/drawing/2014/main" id="{A7545A78-552E-DC45-9118-C89E1C31DB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1" name="Freeform 23">
              <a:extLst>
                <a:ext uri="{FF2B5EF4-FFF2-40B4-BE49-F238E27FC236}">
                  <a16:creationId xmlns:a16="http://schemas.microsoft.com/office/drawing/2014/main" id="{545A2DA4-B2B9-2C47-A009-2BAE464CA9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2" name="Freeform 24">
              <a:extLst>
                <a:ext uri="{FF2B5EF4-FFF2-40B4-BE49-F238E27FC236}">
                  <a16:creationId xmlns:a16="http://schemas.microsoft.com/office/drawing/2014/main" id="{D7CBBD88-FCC7-5B45-B7D3-460E437BC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4" name="Freeform 26">
              <a:extLst>
                <a:ext uri="{FF2B5EF4-FFF2-40B4-BE49-F238E27FC236}">
                  <a16:creationId xmlns:a16="http://schemas.microsoft.com/office/drawing/2014/main" id="{76A55428-B975-5648-8812-DECD8728CB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5" name="Freeform 27">
              <a:extLst>
                <a:ext uri="{FF2B5EF4-FFF2-40B4-BE49-F238E27FC236}">
                  <a16:creationId xmlns:a16="http://schemas.microsoft.com/office/drawing/2014/main" id="{63083456-814F-094F-BCFB-33634FFCF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7" name="Freeform 29">
              <a:extLst>
                <a:ext uri="{FF2B5EF4-FFF2-40B4-BE49-F238E27FC236}">
                  <a16:creationId xmlns:a16="http://schemas.microsoft.com/office/drawing/2014/main" id="{7B6D0A83-501F-E046-8D51-7F13AB39D6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9" name="Freeform 31">
              <a:extLst>
                <a:ext uri="{FF2B5EF4-FFF2-40B4-BE49-F238E27FC236}">
                  <a16:creationId xmlns:a16="http://schemas.microsoft.com/office/drawing/2014/main" id="{79B204C8-0D86-2148-A5D1-653E06752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0" name="Freeform 32">
              <a:extLst>
                <a:ext uri="{FF2B5EF4-FFF2-40B4-BE49-F238E27FC236}">
                  <a16:creationId xmlns:a16="http://schemas.microsoft.com/office/drawing/2014/main" id="{3B0432FC-6EF1-424F-B0AA-32ECF77510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1" name="Freeform 33">
              <a:extLst>
                <a:ext uri="{FF2B5EF4-FFF2-40B4-BE49-F238E27FC236}">
                  <a16:creationId xmlns:a16="http://schemas.microsoft.com/office/drawing/2014/main" id="{BD0B3A12-9826-6346-A77D-CB0D193818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2" name="Freeform 34">
              <a:extLst>
                <a:ext uri="{FF2B5EF4-FFF2-40B4-BE49-F238E27FC236}">
                  <a16:creationId xmlns:a16="http://schemas.microsoft.com/office/drawing/2014/main" id="{ACFB18AE-05F1-6F4C-9C29-FC0B33E597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3" name="Freeform 35">
              <a:extLst>
                <a:ext uri="{FF2B5EF4-FFF2-40B4-BE49-F238E27FC236}">
                  <a16:creationId xmlns:a16="http://schemas.microsoft.com/office/drawing/2014/main" id="{867A6AC0-4B29-C043-9466-9176ACC7AB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4" name="Freeform 36">
              <a:extLst>
                <a:ext uri="{FF2B5EF4-FFF2-40B4-BE49-F238E27FC236}">
                  <a16:creationId xmlns:a16="http://schemas.microsoft.com/office/drawing/2014/main" id="{1A26D447-53B6-D640-8D19-BA15C0370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5" name="Freeform 37">
              <a:extLst>
                <a:ext uri="{FF2B5EF4-FFF2-40B4-BE49-F238E27FC236}">
                  <a16:creationId xmlns:a16="http://schemas.microsoft.com/office/drawing/2014/main" id="{31A270E9-CE20-D148-A433-C76FF2E46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6" name="Freeform 38">
              <a:extLst>
                <a:ext uri="{FF2B5EF4-FFF2-40B4-BE49-F238E27FC236}">
                  <a16:creationId xmlns:a16="http://schemas.microsoft.com/office/drawing/2014/main" id="{2DDE4644-16E3-844E-B2F4-2ABE9ADF24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168" name="Freeform 40">
                <a:extLst>
                  <a:ext uri="{FF2B5EF4-FFF2-40B4-BE49-F238E27FC236}">
                    <a16:creationId xmlns:a16="http://schemas.microsoft.com/office/drawing/2014/main" id="{CB33C1A8-A7AA-FC49-A2BB-A4341CB564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169" name="Freeform 41">
                <a:extLst>
                  <a:ext uri="{FF2B5EF4-FFF2-40B4-BE49-F238E27FC236}">
                    <a16:creationId xmlns:a16="http://schemas.microsoft.com/office/drawing/2014/main" id="{84A187E6-3970-6C40-ACE7-86ADED3E0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8170" name="Rectangle 42">
            <a:extLst>
              <a:ext uri="{FF2B5EF4-FFF2-40B4-BE49-F238E27FC236}">
                <a16:creationId xmlns:a16="http://schemas.microsoft.com/office/drawing/2014/main" id="{E8B6BC44-7F4B-BF45-AC2D-B49B6354C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8171" name="Rectangle 43">
            <a:extLst>
              <a:ext uri="{FF2B5EF4-FFF2-40B4-BE49-F238E27FC236}">
                <a16:creationId xmlns:a16="http://schemas.microsoft.com/office/drawing/2014/main" id="{3329C80B-5842-974C-B2EF-C6BBF786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8172" name="Rectangle 44">
            <a:extLst>
              <a:ext uri="{FF2B5EF4-FFF2-40B4-BE49-F238E27FC236}">
                <a16:creationId xmlns:a16="http://schemas.microsoft.com/office/drawing/2014/main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46866BB-9721-4F35-A7AF-F4E23EAC907E}" type="datetime1">
              <a:rPr lang="en-GB" altLang="en-US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5AB5973-811A-43A8-A0C7-FBE5AEF60B4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colucci.eu/" TargetMode="External"/><Relationship Id="rId5" Type="http://schemas.openxmlformats.org/officeDocument/2006/relationships/hyperlink" Target="mailto:info@colucci.eu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Video 2052" descr="Football Ball Hitting The Net Goal">
            <a:extLst>
              <a:ext uri="{FF2B5EF4-FFF2-40B4-BE49-F238E27FC236}">
                <a16:creationId xmlns:a16="http://schemas.microsoft.com/office/drawing/2014/main" id="{886E3DD6-522E-1554-3404-7AD8739D5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4787" b="1"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2599" y="643467"/>
            <a:ext cx="6033617" cy="3569242"/>
          </a:xfrm>
          <a:ln>
            <a:solidFill>
              <a:schemeClr val="bg1"/>
            </a:solidFill>
          </a:ln>
        </p:spPr>
        <p:txBody>
          <a:bodyPr anchor="t"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3100" dirty="0">
                <a:solidFill>
                  <a:schemeClr val="bg1"/>
                </a:solidFill>
              </a:rPr>
              <a:t>FIFA REGULATIONS FOR THE STATUS AND TRANSFER OF PLAYERS (RSTP) : </a:t>
            </a:r>
            <a:br>
              <a:rPr lang="fr-BE" altLang="en-US" sz="3100" dirty="0">
                <a:solidFill>
                  <a:schemeClr val="bg1"/>
                </a:solidFill>
              </a:rPr>
            </a:br>
            <a:r>
              <a:rPr lang="fr-BE" altLang="en-US" sz="3100" dirty="0">
                <a:solidFill>
                  <a:schemeClr val="bg1"/>
                </a:solidFill>
              </a:rPr>
              <a:t>THE WAY AHEAD</a:t>
            </a:r>
            <a:br>
              <a:rPr lang="fr-BE" altLang="en-US" sz="3100" dirty="0">
                <a:solidFill>
                  <a:schemeClr val="bg1"/>
                </a:solidFill>
              </a:rPr>
            </a:br>
            <a:endParaRPr lang="en-GB" altLang="en-US" sz="3100" dirty="0">
              <a:solidFill>
                <a:schemeClr val="bg1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376" y="4581128"/>
            <a:ext cx="5917776" cy="1578054"/>
          </a:xfrm>
        </p:spPr>
        <p:txBody>
          <a:bodyPr anchor="b">
            <a:no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endParaRPr lang="fr-BE" altLang="en-US" sz="2000" dirty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2000" dirty="0">
                <a:solidFill>
                  <a:srgbClr val="FFFFFF"/>
                </a:solidFill>
              </a:rPr>
              <a:t>Michele Colucci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2000" dirty="0" err="1">
                <a:solidFill>
                  <a:srgbClr val="FFFFFF"/>
                </a:solidFill>
              </a:rPr>
              <a:t>Member</a:t>
            </a:r>
            <a:r>
              <a:rPr lang="fr-BE" altLang="en-US" sz="2000" dirty="0">
                <a:solidFill>
                  <a:srgbClr val="FFFFFF"/>
                </a:solidFill>
              </a:rPr>
              <a:t> of the Dispute </a:t>
            </a:r>
            <a:r>
              <a:rPr lang="fr-BE" altLang="en-US" sz="2000" dirty="0" err="1">
                <a:solidFill>
                  <a:srgbClr val="FFFFFF"/>
                </a:solidFill>
              </a:rPr>
              <a:t>Resolution</a:t>
            </a:r>
            <a:r>
              <a:rPr lang="fr-BE" altLang="en-US" sz="2000" dirty="0">
                <a:solidFill>
                  <a:srgbClr val="FFFFFF"/>
                </a:solidFill>
              </a:rPr>
              <a:t> </a:t>
            </a:r>
            <a:r>
              <a:rPr lang="fr-BE" altLang="en-US" sz="2000" dirty="0" err="1">
                <a:solidFill>
                  <a:srgbClr val="FFFFFF"/>
                </a:solidFill>
              </a:rPr>
              <a:t>Chamber</a:t>
            </a:r>
            <a:r>
              <a:rPr lang="fr-BE" altLang="en-US" sz="2000" dirty="0">
                <a:solidFill>
                  <a:srgbClr val="FFFFFF"/>
                </a:solidFill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2000" dirty="0">
                <a:solidFill>
                  <a:srgbClr val="FFFFFF"/>
                </a:solidFill>
              </a:rPr>
              <a:t>FIFA FOOTBALL TRIBUNAL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2000" dirty="0">
                <a:solidFill>
                  <a:srgbClr val="FFFFFF"/>
                </a:solidFill>
                <a:hlinkClick r:id="rId5"/>
              </a:rPr>
              <a:t>info@colucci.eu</a:t>
            </a:r>
            <a:r>
              <a:rPr lang="fr-BE" altLang="en-US" sz="2000" dirty="0">
                <a:solidFill>
                  <a:srgbClr val="FFFFFF"/>
                </a:solidFill>
              </a:rPr>
              <a:t> - </a:t>
            </a:r>
            <a:r>
              <a:rPr lang="fr-BE" altLang="en-US" sz="2000" dirty="0">
                <a:solidFill>
                  <a:srgbClr val="FFFFFF"/>
                </a:solidFill>
                <a:hlinkClick r:id="rId6"/>
              </a:rPr>
              <a:t>www.colucci.eu</a:t>
            </a:r>
            <a:r>
              <a:rPr lang="fr-BE" altLang="en-US" sz="2000" dirty="0">
                <a:solidFill>
                  <a:srgbClr val="FFFFFF"/>
                </a:solidFill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r-BE" altLang="en-US" sz="2000" dirty="0">
              <a:solidFill>
                <a:srgbClr val="FFFFFF"/>
              </a:solidFill>
            </a:endParaRPr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280FEE6E-0278-4617-81B9-0085DA6306E4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162" name="Rectangle 4916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r="19153"/>
          <a:stretch/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Rectangle 4916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/>
              <a:t>Poor ”sporting” performance: NO!</a:t>
            </a:r>
          </a:p>
          <a:p>
            <a:pPr>
              <a:defRPr/>
            </a:pPr>
            <a:r>
              <a:rPr lang="en-US" sz="1700"/>
              <a:t>Medical Negligence (Appiah case)</a:t>
            </a:r>
          </a:p>
          <a:p>
            <a:pPr>
              <a:defRPr/>
            </a:pPr>
            <a:r>
              <a:rPr lang="en-US" sz="1700"/>
              <a:t>Deregistration or Non –Registration (quota): protection of personality right/no need of a default notice.(“actual termination of the employment contract (CAS 2015/A/4122)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6171F0D0-9391-4984-AEA5-294A9E5CF6A9}" type="slidenum">
              <a:rPr lang="en-GB" altLang="en-US"/>
              <a:pPr>
                <a:spcAft>
                  <a:spcPts val="600"/>
                </a:spcAft>
              </a:pPr>
              <a:t>10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6" name="Rectangle 5018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97" y="502020"/>
            <a:ext cx="3992787" cy="164297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350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92" y="2405894"/>
            <a:ext cx="3986392" cy="353508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700"/>
              <a:t>Visa and work permit</a:t>
            </a:r>
          </a:p>
          <a:p>
            <a:pPr>
              <a:defRPr/>
            </a:pPr>
            <a:r>
              <a:rPr lang="en-US" sz="1700"/>
              <a:t>Termination as disciplinary sanction(no! ultima ratio)</a:t>
            </a:r>
          </a:p>
          <a:p>
            <a:pPr>
              <a:defRPr/>
            </a:pPr>
            <a:r>
              <a:rPr lang="en-US" sz="1700"/>
              <a:t>Leaving without authorization or failing to return after authorized leave</a:t>
            </a:r>
          </a:p>
          <a:p>
            <a:pPr lvl="1">
              <a:defRPr/>
            </a:pPr>
            <a:r>
              <a:rPr lang="en-US" sz="1700"/>
              <a:t>Request to return</a:t>
            </a:r>
          </a:p>
          <a:p>
            <a:pPr lvl="1">
              <a:defRPr/>
            </a:pPr>
            <a:r>
              <a:rPr lang="en-US" sz="1700"/>
              <a:t>Reasonable deadline  </a:t>
            </a:r>
          </a:p>
          <a:p>
            <a:pPr lvl="1">
              <a:defRPr/>
            </a:pPr>
            <a:r>
              <a:rPr lang="en-US" sz="1700"/>
              <a:t>(The Ortega case)</a:t>
            </a:r>
          </a:p>
        </p:txBody>
      </p:sp>
      <p:sp>
        <p:nvSpPr>
          <p:cNvPr id="50188" name="Rectangle 5018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90" name="Rectangle 5018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192" name="Rectangle 5019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194" name="Rectangle 5019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6975" y="1880998"/>
            <a:ext cx="3127897" cy="31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720840" y="6459378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777ADD-6FCE-1440-9EAA-7D93C98384BB}" type="datetime1">
              <a:rPr lang="en-GB" alt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13/05/2024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9378"/>
            <a:ext cx="33604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C50B9EF6-F26F-40A6-B13B-1BAD62A6F231}" type="slidenum">
              <a:rPr lang="en-GB" alt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GB" altLang="en-US" sz="10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0872-5BE4-D14D-94B2-278DF7E3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1" y="1138265"/>
            <a:ext cx="3632822" cy="140118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800"/>
              <a:t>Abusive conduct </a:t>
            </a:r>
          </a:p>
        </p:txBody>
      </p:sp>
      <p:cxnSp>
        <p:nvCxnSpPr>
          <p:cNvPr id="51210" name="Straight Connector 5120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04B5-D24A-8F49-B674-722096261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41" y="2551176"/>
            <a:ext cx="3632822" cy="3602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 dirty="0"/>
              <a:t>Force the other party to terminate the contract or to change the terms of contract. “Case by case” analysis.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/>
              <a:t>On the </a:t>
            </a:r>
            <a:r>
              <a:rPr lang="en-US" sz="1300" dirty="0" err="1"/>
              <a:t>club’side</a:t>
            </a:r>
            <a:r>
              <a:rPr lang="en-US" sz="1300" dirty="0"/>
              <a:t> (burden of proof on player):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300" dirty="0"/>
              <a:t>Training alone (for how long?), without supervision by coaching staff, 3 pm in the desert…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300" dirty="0"/>
              <a:t>No participation in any Club’s  outside activities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300" dirty="0"/>
              <a:t>No use of medical and physiotherapy facilities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300" dirty="0"/>
              <a:t>Leave the apartment/car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/>
              <a:t>On the player 'side (burden of proof on club):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300" dirty="0"/>
              <a:t>Refusal to train, to play (adducing various excuses)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1" r="4576" b="-2"/>
          <a:stretch/>
        </p:blipFill>
        <p:spPr bwMode="auto">
          <a:xfrm>
            <a:off x="4893705" y="1023779"/>
            <a:ext cx="3607832" cy="4810442"/>
          </a:xfrm>
          <a:custGeom>
            <a:avLst/>
            <a:gdLst/>
            <a:ahLst/>
            <a:cxnLst/>
            <a:rect l="l" t="t" r="r" b="b"/>
            <a:pathLst>
              <a:path w="4810442" h="4810442">
                <a:moveTo>
                  <a:pt x="2405221" y="0"/>
                </a:moveTo>
                <a:cubicBezTo>
                  <a:pt x="3733588" y="0"/>
                  <a:pt x="4810442" y="1076854"/>
                  <a:pt x="4810442" y="2405221"/>
                </a:cubicBezTo>
                <a:cubicBezTo>
                  <a:pt x="4810442" y="3733588"/>
                  <a:pt x="3733588" y="4810442"/>
                  <a:pt x="2405221" y="4810442"/>
                </a:cubicBezTo>
                <a:cubicBezTo>
                  <a:pt x="1076854" y="4810442"/>
                  <a:pt x="0" y="3733588"/>
                  <a:pt x="0" y="2405221"/>
                </a:cubicBezTo>
                <a:cubicBezTo>
                  <a:pt x="0" y="1076854"/>
                  <a:pt x="1076854" y="0"/>
                  <a:pt x="24052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ABE6-8DC2-784B-A8DA-7B80B8DFDC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E1195-970B-AA4B-B3F6-3D4CC98C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0DD164AC-AB72-490F-AB3F-3A37A5E84C5A}" type="slidenum">
              <a:rPr lang="en-GB" altLang="en-US"/>
              <a:pPr>
                <a:spcAft>
                  <a:spcPts val="600"/>
                </a:spcAft>
              </a:pPr>
              <a:t>12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543C-A8C2-8743-9C1B-E53BE7B9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38036"/>
            <a:ext cx="6793646" cy="1048901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800"/>
              <a:t>Outstanding salaries (Art. 14 bis)</a:t>
            </a:r>
          </a:p>
        </p:txBody>
      </p:sp>
      <p:cxnSp>
        <p:nvCxnSpPr>
          <p:cNvPr id="52234" name="Straight Connector 5223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67" y="2400904"/>
            <a:ext cx="3917133" cy="22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87D59-7948-F041-8D16-1D69F7C8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938" y="2321168"/>
            <a:ext cx="3425590" cy="38212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 dirty="0"/>
              <a:t>Two-months salary (or </a:t>
            </a:r>
            <a:r>
              <a:rPr lang="en-US" sz="1700" i="1" dirty="0"/>
              <a:t>pro rata </a:t>
            </a:r>
            <a:r>
              <a:rPr lang="en-US" sz="1700" dirty="0"/>
              <a:t>equivalent to two months)</a:t>
            </a:r>
          </a:p>
          <a:p>
            <a:pPr>
              <a:defRPr/>
            </a:pPr>
            <a:r>
              <a:rPr lang="en-US" sz="1700" dirty="0"/>
              <a:t>Notice in writing: 15 days to comply</a:t>
            </a:r>
          </a:p>
          <a:p>
            <a:pPr lvl="1">
              <a:defRPr/>
            </a:pPr>
            <a:r>
              <a:rPr lang="en-US" sz="1700" dirty="0"/>
              <a:t>Not </a:t>
            </a:r>
            <a:r>
              <a:rPr lang="en-US" sz="1700" dirty="0" err="1"/>
              <a:t>necessary,If</a:t>
            </a:r>
            <a:r>
              <a:rPr lang="en-US" sz="1700" dirty="0"/>
              <a:t> clear that the club does not want to comply with the contract! Still, better to notify.</a:t>
            </a:r>
          </a:p>
          <a:p>
            <a:pPr>
              <a:defRPr/>
            </a:pPr>
            <a:r>
              <a:rPr lang="en-US" sz="1700" dirty="0"/>
              <a:t>But National CBAs…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E930A-828F-6447-9448-6D28A0239E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8270-35F0-5746-AB6F-59CEBB1B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B6C669AA-1CDD-400F-B4B5-603B83481B08}" type="slidenum">
              <a:rPr lang="en-GB" altLang="en-US"/>
              <a:pPr>
                <a:spcAft>
                  <a:spcPts val="600"/>
                </a:spcAft>
              </a:pPr>
              <a:t>13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oosball football players">
            <a:extLst>
              <a:ext uri="{FF2B5EF4-FFF2-40B4-BE49-F238E27FC236}">
                <a16:creationId xmlns:a16="http://schemas.microsoft.com/office/drawing/2014/main" id="{20E71581-73CF-288B-4165-5151F5E80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8" r="1171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52EF1-83AD-E844-B439-69BE7175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/>
              <a:t>Sporting Just Cause (Art.15)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D8F3-0F71-4042-A21F-B72619662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/>
              <a:t>“Established” professionals (only players):</a:t>
            </a:r>
          </a:p>
          <a:p>
            <a:pPr lvl="1">
              <a:defRPr/>
            </a:pPr>
            <a:r>
              <a:rPr lang="en-US" sz="1700"/>
              <a:t>Age, past performance, end of training period( 21 years old), experience of teammates. </a:t>
            </a:r>
          </a:p>
          <a:p>
            <a:pPr>
              <a:defRPr/>
            </a:pPr>
            <a:r>
              <a:rPr lang="en-US" sz="1700"/>
              <a:t>Less than 10 %of Official matches</a:t>
            </a:r>
          </a:p>
          <a:p>
            <a:pPr>
              <a:defRPr/>
            </a:pPr>
            <a:r>
              <a:rPr lang="en-US" sz="1700"/>
              <a:t>Compensation but no sporting sanctions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AE490-16E4-4E4A-A87B-2A98694601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6C68D-5790-A147-AE4A-B5073B0D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191CD4C1-048A-4079-A7CC-9DB2D1FB0C0C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7" name="Rectangle 174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3" name="Picture 17412" descr="Foosball table close-up">
            <a:extLst>
              <a:ext uri="{FF2B5EF4-FFF2-40B4-BE49-F238E27FC236}">
                <a16:creationId xmlns:a16="http://schemas.microsoft.com/office/drawing/2014/main" id="{07BE5340-AC03-A874-1B6B-9C525310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r="13753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GB" altLang="en-US" sz="2700"/>
            </a:br>
            <a:r>
              <a:rPr lang="en-GB" altLang="en-US" sz="2700"/>
              <a:t>No termination during the contract (Art.16)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sz="3600" dirty="0"/>
          </a:p>
          <a:p>
            <a:pPr eaLnBrk="1" hangingPunct="1">
              <a:defRPr/>
            </a:pPr>
            <a:r>
              <a:rPr lang="en-GB" altLang="en-US" sz="3600" dirty="0"/>
              <a:t>Unless just cause</a:t>
            </a:r>
          </a:p>
          <a:p>
            <a:pPr eaLnBrk="1" hangingPunct="1">
              <a:defRPr/>
            </a:pPr>
            <a:r>
              <a:rPr lang="en-GB" altLang="en-US" sz="3600" dirty="0"/>
              <a:t>As a Guarantee for both Clubs and Players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73715-5095-954B-B5ED-A90B33FCE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941F689-2920-1940-B619-9F90398CC40D}" type="datetime1">
              <a:rPr lang="en-GB" altLang="en-US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F949D4EC-3EE3-490C-BEAF-3923497AAB12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r="2" b="2"/>
          <a:stretch/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GB" altLang="en-US" sz="1900"/>
            </a:br>
            <a:r>
              <a:rPr lang="en-GB" altLang="en-US" sz="1900"/>
              <a:t>Art. 17 RSTP</a:t>
            </a:r>
            <a:br>
              <a:rPr lang="en-GB" altLang="en-US" sz="1900"/>
            </a:br>
            <a:r>
              <a:rPr lang="en-GB" altLang="en-US" sz="1900"/>
              <a:t>Consequences for Termination without just cause</a:t>
            </a:r>
            <a:br>
              <a:rPr lang="en-GB" altLang="en-US" sz="1900"/>
            </a:br>
            <a:endParaRPr lang="en-GB" altLang="en-US" sz="19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pPr lvl="1" eaLnBrk="1" hangingPunct="1">
              <a:buFontTx/>
              <a:buNone/>
              <a:defRPr/>
            </a:pPr>
            <a:endParaRPr lang="en-GB" altLang="en-US" sz="1700"/>
          </a:p>
          <a:p>
            <a:pPr eaLnBrk="1" hangingPunct="1">
              <a:defRPr/>
            </a:pPr>
            <a:r>
              <a:rPr lang="it-IT" sz="1700">
                <a:effectLst/>
              </a:rPr>
              <a:t>ECONOMIC CONSEQUENCES</a:t>
            </a:r>
          </a:p>
          <a:p>
            <a:pPr lvl="1" eaLnBrk="1" hangingPunct="1">
              <a:defRPr/>
            </a:pPr>
            <a:r>
              <a:rPr lang="it-IT" sz="1700">
                <a:effectLst/>
              </a:rPr>
              <a:t>COMPENSATION (ALWAYS DUE!)</a:t>
            </a:r>
          </a:p>
          <a:p>
            <a:pPr eaLnBrk="1" hangingPunct="1">
              <a:defRPr/>
            </a:pPr>
            <a:r>
              <a:rPr lang="it-IT" altLang="en-US" sz="1700">
                <a:effectLst/>
              </a:rPr>
              <a:t>SPORTING CONSEQUENCES </a:t>
            </a:r>
          </a:p>
          <a:p>
            <a:pPr eaLnBrk="1" hangingPunct="1">
              <a:defRPr/>
            </a:pPr>
            <a:endParaRPr lang="it-IT" altLang="en-US" sz="170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17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A26CF82D-4930-4AB0-9CE7-E0282ADA2C7C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tock exchange numbers">
            <a:extLst>
              <a:ext uri="{FF2B5EF4-FFF2-40B4-BE49-F238E27FC236}">
                <a16:creationId xmlns:a16="http://schemas.microsoft.com/office/drawing/2014/main" id="{62D818E0-DD8A-7547-D147-8CBB97B02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6" r="27035" b="-1"/>
          <a:stretch/>
        </p:blipFill>
        <p:spPr>
          <a:xfrm>
            <a:off x="5868144" y="10"/>
            <a:ext cx="3275854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8BE49-8BDF-E240-B050-B368C400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328512"/>
            <a:ext cx="3583791" cy="162897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500" dirty="0"/>
              <a:t>Calculating compensation:</a:t>
            </a:r>
            <a:br>
              <a:rPr lang="en-US" sz="2500" dirty="0"/>
            </a:br>
            <a:r>
              <a:rPr lang="en-US" sz="2500" dirty="0"/>
              <a:t>“</a:t>
            </a:r>
            <a:r>
              <a:rPr lang="en-US" sz="2500" i="1" dirty="0"/>
              <a:t>UNLESS PROVIDED IN THE CONTRACT</a:t>
            </a:r>
            <a:r>
              <a:rPr lang="en-US" sz="2500" dirty="0"/>
              <a:t>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DC1D2-21C7-9B42-9482-E752EC20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1957483"/>
            <a:ext cx="5008762" cy="430158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dirty="0"/>
              <a:t>Contractual compensation clauses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1" i="1" dirty="0"/>
              <a:t>Liquidated damages clauses </a:t>
            </a:r>
            <a:r>
              <a:rPr lang="en-US" sz="1800" dirty="0"/>
              <a:t>(estimation of compensation in advance).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/>
              <a:t>Proportionate otherwise invalid (DRC)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/>
              <a:t>It may be adjusted to a reasonable and appropriate level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/>
              <a:t>Reciprocal otherwise invalid (DRC)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/>
              <a:t>No necessarily reciprocal (CAS)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b="1" i="1" dirty="0"/>
              <a:t>Buy-out clauses</a:t>
            </a:r>
            <a:r>
              <a:rPr lang="en-US" sz="1800" b="1" dirty="0"/>
              <a:t>: </a:t>
            </a:r>
            <a:r>
              <a:rPr lang="en-US" sz="1800" dirty="0"/>
              <a:t>right to terminate by paying unconditionally a sum.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No damages/ no sporting sanctions.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2E1A4-1033-3148-A04C-0E3CDE560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5713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49700-2523-C440-AF3D-7C3BF95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6700" y="6356350"/>
            <a:ext cx="1097118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27939EF6-D66E-46E1-A265-438EFC74776C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E3109A-82DB-4C06-AEE3-489A44DB0886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If compensation not provided in the contract</a:t>
            </a:r>
            <a:br>
              <a:rPr lang="en-GB" altLang="en-US" sz="4000" dirty="0"/>
            </a:br>
            <a:endParaRPr lang="en-GB" altLang="en-US" sz="4000" dirty="0"/>
          </a:p>
        </p:txBody>
      </p:sp>
      <p:pic>
        <p:nvPicPr>
          <p:cNvPr id="18435" name="Rectangle 3"/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62100"/>
            <a:ext cx="8229600" cy="46863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GB" altLang="en-US" sz="4000" dirty="0"/>
            </a:br>
            <a:r>
              <a:rPr lang="en-GB" altLang="en-US" sz="4000" dirty="0"/>
              <a:t>COMPENSATION TO THE PLAYER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it-IT" sz="2000" dirty="0">
                <a:effectLst/>
              </a:rPr>
              <a:t> </a:t>
            </a:r>
            <a:r>
              <a:rPr lang="en-US" sz="1600" b="1" dirty="0"/>
              <a:t>Residual value of the contract</a:t>
            </a:r>
            <a:r>
              <a:rPr lang="en-US" sz="1600" dirty="0"/>
              <a:t> (i.e. "damages")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b="1" dirty="0"/>
              <a:t>If mitigation because of a new contract:</a:t>
            </a:r>
            <a:r>
              <a:rPr lang="en-US" sz="1600" dirty="0"/>
              <a:t> residual value of contract </a:t>
            </a:r>
            <a:r>
              <a:rPr lang="en-US" sz="1600" b="1" i="1" dirty="0"/>
              <a:t>minus</a:t>
            </a:r>
            <a:r>
              <a:rPr lang="en-US" sz="1600" dirty="0"/>
              <a:t> new contract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b="1" dirty="0"/>
              <a:t>If termination due to overdue payables: </a:t>
            </a:r>
            <a:r>
              <a:rPr lang="en-US" sz="1600" dirty="0"/>
              <a:t>additional compensation of 3 salaries can be awarded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b="1" dirty="0"/>
              <a:t>If “egregious circumstances”: </a:t>
            </a:r>
            <a:r>
              <a:rPr lang="en-US" sz="1600" dirty="0"/>
              <a:t>additional compensation can be up to 6 monthly salaries</a:t>
            </a:r>
          </a:p>
          <a:p>
            <a:pPr>
              <a:buFont typeface="+mj-lt"/>
              <a:buAutoNum type="arabicPeriod"/>
            </a:pPr>
            <a:r>
              <a:rPr lang="en-US" sz="1600" b="1" dirty="0"/>
              <a:t>Compensation can never exceed the residual value of the contract</a:t>
            </a:r>
            <a:endParaRPr lang="it-IT" sz="1600" b="1" dirty="0"/>
          </a:p>
          <a:p>
            <a:pPr marL="0" indent="0" eaLnBrk="1" hangingPunct="1">
              <a:buNone/>
              <a:defRPr/>
            </a:pP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701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10244" descr="Foosball football players">
            <a:extLst>
              <a:ext uri="{FF2B5EF4-FFF2-40B4-BE49-F238E27FC236}">
                <a16:creationId xmlns:a16="http://schemas.microsoft.com/office/drawing/2014/main" id="{52BEC490-4016-69DE-6875-BCF0ABBA4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8" r="1171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3805704A-0CE5-1F46-B4DE-5C5DB8292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altLang="en-US" sz="3500"/>
              <a:t>FIFA RSTP: SCOPE</a:t>
            </a:r>
            <a:endParaRPr lang="en-GB" altLang="en-US" sz="350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E61726E-7A87-304D-A693-CF5DE17CA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sz="1600"/>
              <a:t>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1600"/>
              <a:t>Global binding rules concerning the Status of Players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60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1600"/>
              <a:t>Eligibility to participate in “Organised Football”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60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1600"/>
              <a:t>Transfers between clubs belonging to different Associations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160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1600"/>
              <a:t> Release for National Association Teams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D84927-3FEF-744E-A562-5CE78F6F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1764574B-DB70-4CD3-B2CA-2096A37673A5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2D2E-E0BD-4891-883C-8211520429C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Example FT Seminar 2023</a:t>
            </a:r>
            <a:br>
              <a:rPr lang="en-GB" dirty="0"/>
            </a:br>
            <a:r>
              <a:rPr lang="en-GB" dirty="0"/>
              <a:t>Residual value / mitigation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757D5-9185-4116-A25A-918FE59715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2" y="1700808"/>
            <a:ext cx="7183913" cy="3789165"/>
          </a:xfrm>
        </p:spPr>
        <p:txBody>
          <a:bodyPr/>
          <a:lstStyle/>
          <a:p>
            <a:pPr marL="0" indent="0" algn="just">
              <a:spcAft>
                <a:spcPts val="750"/>
              </a:spcAft>
              <a:buNone/>
            </a:pPr>
            <a:r>
              <a:rPr lang="en-GB" sz="1350" dirty="0"/>
              <a:t>Employment contract, valid as from </a:t>
            </a:r>
            <a:r>
              <a:rPr lang="en-GB" sz="1350" b="1" dirty="0"/>
              <a:t>1 October 2023 </a:t>
            </a:r>
            <a:r>
              <a:rPr lang="en-GB" sz="1350" dirty="0"/>
              <a:t>until </a:t>
            </a:r>
            <a:r>
              <a:rPr lang="en-GB" sz="1350" b="1" dirty="0"/>
              <a:t>31 December 2024</a:t>
            </a:r>
            <a:r>
              <a:rPr lang="en-GB" sz="1350" dirty="0"/>
              <a:t>, whereby the player is entitled to a </a:t>
            </a:r>
            <a:r>
              <a:rPr lang="en-GB" sz="1350" b="1" dirty="0"/>
              <a:t>monthly salary of EUR 1,000. </a:t>
            </a:r>
            <a:r>
              <a:rPr lang="en-GB" sz="1350" dirty="0"/>
              <a:t>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en-GB" sz="1350" dirty="0"/>
              <a:t>The Player terminated the contract  with just cause on </a:t>
            </a:r>
            <a:r>
              <a:rPr lang="en-GB" sz="1350" b="1" dirty="0"/>
              <a:t>31 January 2024</a:t>
            </a:r>
            <a:r>
              <a:rPr lang="en-GB" sz="1350" dirty="0"/>
              <a:t>.</a:t>
            </a:r>
          </a:p>
          <a:p>
            <a:pPr lvl="0" algn="just"/>
            <a:r>
              <a:rPr lang="en-GB" sz="1350" dirty="0"/>
              <a:t>Residual value:  </a:t>
            </a:r>
            <a:r>
              <a:rPr lang="en-GB" sz="1350" b="1" dirty="0"/>
              <a:t>1 February </a:t>
            </a:r>
            <a:r>
              <a:rPr lang="en-GB" sz="1350" dirty="0"/>
              <a:t>– </a:t>
            </a:r>
            <a:r>
              <a:rPr lang="en-GB" sz="1350" b="1" dirty="0"/>
              <a:t>31 December 2024 </a:t>
            </a:r>
            <a:r>
              <a:rPr lang="en-GB" sz="1350" dirty="0"/>
              <a:t>(EUR 11,000);</a:t>
            </a:r>
          </a:p>
          <a:p>
            <a:pPr lvl="0" algn="just"/>
            <a:r>
              <a:rPr lang="en-GB" sz="1350" dirty="0"/>
              <a:t>Player signs new contract on </a:t>
            </a:r>
            <a:r>
              <a:rPr lang="en-GB" sz="1350" b="1" dirty="0"/>
              <a:t>1 March 2024</a:t>
            </a:r>
            <a:r>
              <a:rPr lang="en-GB" sz="1350" dirty="0"/>
              <a:t>, valid until </a:t>
            </a:r>
            <a:r>
              <a:rPr lang="en-GB" sz="1350" b="1" dirty="0"/>
              <a:t>31 December 2024 </a:t>
            </a:r>
            <a:r>
              <a:rPr lang="en-GB" sz="1350" dirty="0"/>
              <a:t>(new salary EUR 500)</a:t>
            </a:r>
          </a:p>
          <a:p>
            <a:pPr marL="0" indent="0">
              <a:spcAft>
                <a:spcPts val="750"/>
              </a:spcAft>
              <a:buNone/>
            </a:pPr>
            <a:endParaRPr lang="en-GB" b="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88206D8-2F03-4E14-9ECD-F44DAEA7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5" y="3645024"/>
            <a:ext cx="7943847" cy="15810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144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GB" altLang="en-US" sz="4000" dirty="0"/>
            </a:br>
            <a:r>
              <a:rPr lang="en-GB" altLang="en-US" sz="4000" dirty="0"/>
              <a:t>DRC COMPENSATION TO THE CLUB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 err="1">
                <a:effectLst/>
              </a:rPr>
              <a:t>Average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between</a:t>
            </a:r>
            <a:r>
              <a:rPr lang="it-IT" sz="2400" b="1" dirty="0">
                <a:effectLst/>
              </a:rPr>
              <a:t> new and </a:t>
            </a:r>
            <a:r>
              <a:rPr lang="it-IT" sz="2400" b="1" dirty="0" err="1">
                <a:effectLst/>
              </a:rPr>
              <a:t>old</a:t>
            </a:r>
            <a:r>
              <a:rPr lang="it-IT" sz="2400" b="1" dirty="0">
                <a:effectLst/>
              </a:rPr>
              <a:t> </a:t>
            </a:r>
            <a:r>
              <a:rPr lang="it-IT" sz="2400" b="1" dirty="0" err="1">
                <a:effectLst/>
              </a:rPr>
              <a:t>contract</a:t>
            </a:r>
            <a:r>
              <a:rPr lang="it-IT" sz="2400" dirty="0">
                <a:effectLst/>
              </a:rPr>
              <a:t>:</a:t>
            </a:r>
          </a:p>
          <a:p>
            <a:pPr marL="0" indent="0">
              <a:buNone/>
            </a:pPr>
            <a:endParaRPr lang="it-IT" sz="2400" dirty="0">
              <a:effectLst/>
            </a:endParaRPr>
          </a:p>
          <a:p>
            <a:pPr marL="0" indent="0">
              <a:buNone/>
            </a:pPr>
            <a:r>
              <a:rPr lang="en-US" sz="2800" b="1" dirty="0">
                <a:latin typeface="Frutiger LT Com 45 Light" panose="020B0303030504020204" pitchFamily="34" charset="0"/>
              </a:rPr>
              <a:t>  Value of the old contract</a:t>
            </a: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r>
              <a:rPr lang="en-US" sz="2400" dirty="0">
                <a:latin typeface="Frutiger LT Com 45 Light" panose="020B0303030504020204" pitchFamily="34" charset="0"/>
              </a:rPr>
              <a:t>Period between termination and original expiry date of the contract</a:t>
            </a: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endParaRPr lang="en-US" dirty="0">
              <a:solidFill>
                <a:srgbClr val="00B050"/>
              </a:solidFill>
              <a:latin typeface="Frutiger LT Com 45 Light" panose="020B0303030504020204" pitchFamily="34" charset="0"/>
            </a:endParaRPr>
          </a:p>
          <a:p>
            <a:pPr marL="204470" lvl="1" indent="0">
              <a:lnSpc>
                <a:spcPct val="70000"/>
              </a:lnSpc>
              <a:spcBef>
                <a:spcPts val="750"/>
              </a:spcBef>
              <a:buNone/>
            </a:pPr>
            <a:r>
              <a:rPr lang="en-US" b="1" dirty="0">
                <a:latin typeface="Frutiger LT Com 45 Light" panose="020B0303030504020204" pitchFamily="34" charset="0"/>
              </a:rPr>
              <a:t>Value of the new contract</a:t>
            </a:r>
            <a:endParaRPr lang="en-US" dirty="0">
              <a:latin typeface="Frutiger LT Com 45 Light" panose="020B0303030504020204" pitchFamily="34" charset="0"/>
            </a:endParaRP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r>
              <a:rPr lang="en-US" sz="2400" dirty="0">
                <a:latin typeface="Frutiger LT Com 45 Light" panose="020B0303030504020204" pitchFamily="34" charset="0"/>
              </a:rPr>
              <a:t>Period between starting date and original expiry date of the old contract</a:t>
            </a:r>
          </a:p>
          <a:p>
            <a:pPr marL="204470" lvl="1" indent="0">
              <a:lnSpc>
                <a:spcPct val="70000"/>
              </a:lnSpc>
              <a:spcBef>
                <a:spcPts val="750"/>
              </a:spcBef>
              <a:buNone/>
            </a:pPr>
            <a:r>
              <a:rPr lang="en-US" b="1" dirty="0">
                <a:latin typeface="Frutiger LT Com 45 Light" panose="020B0303030504020204" pitchFamily="34" charset="0"/>
              </a:rPr>
              <a:t>Other factors:</a:t>
            </a: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r>
              <a:rPr lang="en-US" sz="2400" dirty="0">
                <a:latin typeface="Frutiger LT Com 45 Light" panose="020B0303030504020204" pitchFamily="34" charset="0"/>
              </a:rPr>
              <a:t>Non </a:t>
            </a:r>
            <a:r>
              <a:rPr lang="en-US" sz="2400" dirty="0" err="1">
                <a:latin typeface="Frutiger LT Com 45 Light" panose="020B0303030504020204" pitchFamily="34" charset="0"/>
              </a:rPr>
              <a:t>amortised</a:t>
            </a:r>
            <a:r>
              <a:rPr lang="en-US" sz="2400" dirty="0">
                <a:latin typeface="Frutiger LT Com 45 Light" panose="020B0303030504020204" pitchFamily="34" charset="0"/>
              </a:rPr>
              <a:t> transfer costs (disputed)</a:t>
            </a:r>
          </a:p>
          <a:p>
            <a:pPr marL="461645" lvl="1" indent="-257175">
              <a:lnSpc>
                <a:spcPct val="70000"/>
              </a:lnSpc>
              <a:spcBef>
                <a:spcPts val="750"/>
              </a:spcBef>
            </a:pPr>
            <a:r>
              <a:rPr lang="en-US" sz="2400" dirty="0">
                <a:latin typeface="Frutiger LT Com 45 Light" panose="020B0303030504020204" pitchFamily="34" charset="0"/>
              </a:rPr>
              <a:t>Directly replacement costs</a:t>
            </a:r>
          </a:p>
          <a:p>
            <a:pPr marL="0" indent="0" eaLnBrk="1" hangingPunct="1">
              <a:buNone/>
              <a:defRPr/>
            </a:pP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12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4" name="Rectangle 6042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2CDC72AF-F4BE-2540-AEE7-4C8D19FA1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>
                <a:solidFill>
                  <a:schemeClr val="tx1"/>
                </a:solidFill>
              </a:rPr>
              <a:t>Compensation ex art. 17:</a:t>
            </a:r>
            <a:br>
              <a:rPr lang="en-US" altLang="en-US" sz="4000">
                <a:solidFill>
                  <a:schemeClr val="tx1"/>
                </a:solidFill>
              </a:rPr>
            </a:br>
            <a:r>
              <a:rPr lang="en-US" altLang="en-US" sz="4000">
                <a:solidFill>
                  <a:schemeClr val="tx1"/>
                </a:solidFill>
              </a:rPr>
              <a:t>Webster –Matuzalem- De Sanctis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998A2-8AC4-4242-B18A-81CCD91D2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160" y="1922561"/>
            <a:ext cx="818223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 eaLnBrk="1" hangingPunct="1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sz="2400"/>
              <a:t>-</a:t>
            </a:r>
          </a:p>
        </p:txBody>
      </p:sp>
      <p:sp>
        <p:nvSpPr>
          <p:cNvPr id="6042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832" y="2642616"/>
            <a:ext cx="2623207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Rectangle 3"/>
          <p:cNvPicPr>
            <a:picLocks noGrp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78" y="2642616"/>
            <a:ext cx="2866599" cy="360578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4C450-48D4-C349-8F40-3958C449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0F5CF131-3174-4F76-9D6B-93B84A6C0AD2}" type="slidenum">
              <a:rPr lang="en-US" altLang="en-US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22</a:t>
            </a:fld>
            <a:endParaRPr lang="en-US" alt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5A93-AC23-8B43-B44E-6F646BD8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22" y="839286"/>
            <a:ext cx="5605629" cy="99417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100"/>
              <a:t>“PROTECTED PERIOD” </a:t>
            </a:r>
            <a:br>
              <a:rPr lang="en-US" sz="3100"/>
            </a:br>
            <a:endParaRPr lang="en-US" sz="3100">
              <a:highlight>
                <a:srgbClr val="FF00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2147568"/>
            <a:ext cx="6109286" cy="3351532"/>
          </a:xfrm>
        </p:spPr>
        <p:txBody>
          <a:bodyPr anchor="ctr">
            <a:normAutofit/>
          </a:bodyPr>
          <a:lstStyle/>
          <a:p>
            <a:pPr lvl="1" eaLnBrk="1" hangingPunct="1">
              <a:defRPr/>
            </a:pPr>
            <a:r>
              <a:rPr lang="en-US" sz="1800" dirty="0"/>
              <a:t>First 3 years or 3 football seasons for </a:t>
            </a:r>
            <a:r>
              <a:rPr lang="en-US" sz="1800" u="sng" dirty="0"/>
              <a:t>under 28</a:t>
            </a:r>
          </a:p>
          <a:p>
            <a:pPr lvl="1" eaLnBrk="1" hangingPunct="1">
              <a:defRPr/>
            </a:pPr>
            <a:r>
              <a:rPr lang="en-US" sz="1800" dirty="0"/>
              <a:t>First 2 years or 2 football seasons for </a:t>
            </a:r>
            <a:r>
              <a:rPr lang="en-US" sz="1800" u="sng" dirty="0"/>
              <a:t>over 28</a:t>
            </a:r>
          </a:p>
          <a:p>
            <a:pPr lvl="1" eaLnBrk="1" hangingPunct="1">
              <a:defRPr/>
            </a:pPr>
            <a:r>
              <a:rPr lang="en-US" sz="1800" u="sng" dirty="0"/>
              <a:t>Renewal of contract  = Renewal of the protected period</a:t>
            </a:r>
          </a:p>
          <a:p>
            <a:pPr lvl="1" eaLnBrk="1" hangingPunct="1">
              <a:defRPr/>
            </a:pPr>
            <a:endParaRPr lang="en-US" sz="1800" u="sng" dirty="0"/>
          </a:p>
          <a:p>
            <a:pPr lvl="1" eaLnBrk="1" hangingPunct="1">
              <a:defRPr/>
            </a:pPr>
            <a:endParaRPr lang="en-US" sz="1800" u="sng" dirty="0"/>
          </a:p>
        </p:txBody>
      </p:sp>
      <p:sp>
        <p:nvSpPr>
          <p:cNvPr id="26633" name="Rectangle 2663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522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6072" y="5624513"/>
            <a:ext cx="759278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7689A105-8CE5-4340-BA75-53698A05F457}" type="slidenum">
              <a:rPr lang="en-GB" alt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26635" name="Oval 2663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7138" y="2357641"/>
            <a:ext cx="2167815" cy="216781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534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628" name="Picture 5" descr="mexes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62"/>
          <a:stretch/>
        </p:blipFill>
        <p:spPr bwMode="auto">
          <a:xfrm>
            <a:off x="6598028" y="2461923"/>
            <a:ext cx="1937263" cy="193415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700"/>
            <a:ext cx="8229600" cy="11557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000" dirty="0"/>
              <a:t>Sports sanctions (discretionary power): </a:t>
            </a:r>
          </a:p>
          <a:p>
            <a:pPr lvl="1" eaLnBrk="1" hangingPunct="1">
              <a:defRPr/>
            </a:pPr>
            <a:r>
              <a:rPr lang="en-US" sz="2000" dirty="0"/>
              <a:t>For Players: </a:t>
            </a:r>
          </a:p>
          <a:p>
            <a:pPr lvl="2" eaLnBrk="1" hangingPunct="1">
              <a:defRPr/>
            </a:pPr>
            <a:r>
              <a:rPr lang="en-US" sz="2000" dirty="0"/>
              <a:t>   4  - 6 month restriction from playing</a:t>
            </a:r>
          </a:p>
          <a:p>
            <a:pPr lvl="2" eaLnBrk="1" hangingPunct="1">
              <a:defRPr/>
            </a:pPr>
            <a:r>
              <a:rPr lang="en-US" sz="2000" dirty="0"/>
              <a:t>(6 for aggravating circumstance)</a:t>
            </a:r>
          </a:p>
          <a:p>
            <a:pPr lvl="1" eaLnBrk="1" hangingPunct="1">
              <a:defRPr/>
            </a:pPr>
            <a:r>
              <a:rPr lang="en-US" sz="2000" dirty="0"/>
              <a:t>For Clubs:</a:t>
            </a:r>
          </a:p>
          <a:p>
            <a:pPr lvl="2" eaLnBrk="1" hangingPunct="1">
              <a:defRPr/>
            </a:pPr>
            <a:r>
              <a:rPr lang="en-US" sz="2000" dirty="0"/>
              <a:t>Ban on registration of players for two registration periods.</a:t>
            </a:r>
          </a:p>
          <a:p>
            <a:pPr lvl="2" eaLnBrk="1" hangingPunct="1">
              <a:defRPr/>
            </a:pPr>
            <a:r>
              <a:rPr lang="en-US" sz="2000" dirty="0"/>
              <a:t>NO DISCRETION ON THE SEVERITY OF SANCTIONS</a:t>
            </a:r>
          </a:p>
          <a:p>
            <a:pPr lvl="1" eaLnBrk="1" hangingPunct="1">
              <a:defRPr/>
            </a:pPr>
            <a:r>
              <a:rPr lang="en-US" sz="2000" dirty="0"/>
              <a:t>For Any person </a:t>
            </a:r>
            <a:r>
              <a:rPr lang="en-US" sz="2000" dirty="0" err="1"/>
              <a:t>subjet</a:t>
            </a:r>
            <a:r>
              <a:rPr lang="en-US" sz="2000" dirty="0"/>
              <a:t> to FIFA Statutes and regulations: disciplinary sanctions</a:t>
            </a:r>
          </a:p>
          <a:p>
            <a:pPr lvl="1" eaLnBrk="1" hangingPunct="1">
              <a:defRPr/>
            </a:pPr>
            <a:r>
              <a:rPr lang="en-US" sz="2000" dirty="0"/>
              <a:t>Notification : immediate!</a:t>
            </a:r>
          </a:p>
          <a:p>
            <a:pPr lvl="1" eaLnBrk="1" hangingPunct="1">
              <a:defRPr/>
            </a:pPr>
            <a:r>
              <a:rPr lang="en-US" sz="2000" u="sng" dirty="0"/>
              <a:t>THE “REPEATED” OFFENDERS </a:t>
            </a:r>
            <a:r>
              <a:rPr lang="en-US" sz="2000" dirty="0"/>
              <a:t>( 4 terminations without just causes (no payments) in the last two years</a:t>
            </a:r>
          </a:p>
          <a:p>
            <a:pPr lvl="1" eaLnBrk="1" hangingPunct="1">
              <a:defRPr/>
            </a:pPr>
            <a:r>
              <a:rPr lang="en-US" sz="2000" dirty="0"/>
              <a:t>INDUCEMENT___ UNLESS PROVEN OTHERWISE!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4BE7B2-D2FF-4C11-9D74-877A0B31E3FA}" type="slidenum">
              <a:rPr lang="en-GB" altLang="en-US"/>
              <a:pPr/>
              <a:t>24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5E2D7B-ADB6-1F4A-B936-648C7539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Art. 24 Bis </a:t>
            </a:r>
            <a:br>
              <a:rPr lang="en-US" dirty="0"/>
            </a:br>
            <a:r>
              <a:rPr lang="en-US" sz="3600" dirty="0"/>
              <a:t>Execution of monetary decisions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5064EB-6ACA-E240-9D26-3C8C6358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PSC/DRC</a:t>
            </a:r>
          </a:p>
          <a:p>
            <a:pPr>
              <a:defRPr/>
            </a:pPr>
            <a:r>
              <a:rPr lang="en-US" dirty="0"/>
              <a:t>Outstanding amounts or compensation</a:t>
            </a:r>
          </a:p>
          <a:p>
            <a:pPr>
              <a:defRPr/>
            </a:pPr>
            <a:r>
              <a:rPr lang="en-US" dirty="0"/>
              <a:t>Consequences:</a:t>
            </a:r>
          </a:p>
          <a:p>
            <a:pPr lvl="1">
              <a:defRPr/>
            </a:pPr>
            <a:r>
              <a:rPr lang="en-US" dirty="0"/>
              <a:t>Club : ban on registration until the amount is paid (max of 3 entire and consecutive periods)</a:t>
            </a:r>
          </a:p>
          <a:p>
            <a:pPr lvl="1">
              <a:defRPr/>
            </a:pPr>
            <a:r>
              <a:rPr lang="en-US" dirty="0"/>
              <a:t>Player: suspension until the amount is paid (max 6 months).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D50A7-6D6E-B948-A533-502E1DE6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B1C2BB-344F-4AB2-8772-D3200CFB886B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5" name="Rectangle 573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4700"/>
              <a:t>WHO HAS TO PAY?</a:t>
            </a:r>
          </a:p>
        </p:txBody>
      </p:sp>
      <p:sp>
        <p:nvSpPr>
          <p:cNvPr id="573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900"/>
              <a:t>PLAYER AND NEW CLUB JOINTLY RESPONSIBLES! Art. 17 (2)</a:t>
            </a:r>
          </a:p>
          <a:p>
            <a:pPr>
              <a:defRPr/>
            </a:pPr>
            <a:r>
              <a:rPr lang="en-US" sz="1900"/>
              <a:t>The LASANNA DIARRA Case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9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246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35D8AC1D-6B86-4F5C-A945-BCE1756AE18A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9" y="1683756"/>
            <a:ext cx="1611862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</a:rPr>
              <a:t>The DIARRA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727698" y="6455664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777ADD-6FCE-1440-9EAA-7D93C98384BB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13/05/2024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C03FD049-058F-434C-9BF5-75796EDE3399}" type="slidenum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0CD6EA7-39EB-14CD-8377-11F27A3642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049743"/>
              </p:ext>
            </p:extLst>
          </p:nvPr>
        </p:nvGraphicFramePr>
        <p:xfrm>
          <a:off x="3203848" y="750440"/>
          <a:ext cx="5475065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39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5090-3354-6246-BA10-FF948BD8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DIARRA CASE</a:t>
            </a:r>
            <a:br>
              <a:rPr lang="en-US" sz="3600" dirty="0"/>
            </a:br>
            <a:r>
              <a:rPr lang="en-US" sz="3600" dirty="0"/>
              <a:t>Opinion of the AG SZPUNAR </a:t>
            </a:r>
            <a:br>
              <a:rPr lang="en-US" sz="3600" dirty="0"/>
            </a:br>
            <a:r>
              <a:rPr lang="en-US" sz="3600" dirty="0"/>
              <a:t>of 30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0C98-BA14-354D-878D-7E961FE64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14093"/>
          </a:xfrm>
        </p:spPr>
        <p:txBody>
          <a:bodyPr/>
          <a:lstStyle/>
          <a:p>
            <a:r>
              <a:rPr lang="en-US" dirty="0"/>
              <a:t>FIFA RULES </a:t>
            </a:r>
            <a:r>
              <a:rPr lang="en-US" u="sng" dirty="0"/>
              <a:t>MAY PROVE </a:t>
            </a:r>
            <a:r>
              <a:rPr lang="en-US" dirty="0"/>
              <a:t>TO EU LAW</a:t>
            </a:r>
          </a:p>
          <a:p>
            <a:r>
              <a:rPr lang="en-US" dirty="0"/>
              <a:t>Obstacle to freedom of movement of Football Players </a:t>
            </a:r>
          </a:p>
          <a:p>
            <a:r>
              <a:rPr lang="en-US" dirty="0"/>
              <a:t>Affect competition between clubs by limiting their ability to recruit players</a:t>
            </a:r>
          </a:p>
          <a:p>
            <a:r>
              <a:rPr lang="en-US" dirty="0"/>
              <a:t>Justified if necessary to pursue a legitimate objective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AD049-5B8A-094C-B05B-DB0A34E5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78B02-2E32-994B-9ABF-9AA41E69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111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5090-3354-6246-BA10-FF948BD8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DIARRA CASE</a:t>
            </a:r>
            <a:br>
              <a:rPr lang="en-US" sz="3600" dirty="0"/>
            </a:br>
            <a:r>
              <a:rPr lang="en-US" sz="3600" dirty="0"/>
              <a:t>Opinion of the AG SZPUNAR </a:t>
            </a:r>
            <a:br>
              <a:rPr lang="en-US" sz="3600" dirty="0"/>
            </a:br>
            <a:r>
              <a:rPr lang="en-US" sz="3600" dirty="0"/>
              <a:t>of 30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0C98-BA14-354D-878D-7E961FE64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1409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Justified if:</a:t>
            </a:r>
          </a:p>
          <a:p>
            <a:r>
              <a:rPr lang="en-US" dirty="0"/>
              <a:t>legitimate objective and </a:t>
            </a:r>
          </a:p>
          <a:p>
            <a:r>
              <a:rPr lang="en-US" dirty="0"/>
              <a:t>strictly necessary</a:t>
            </a:r>
          </a:p>
          <a:p>
            <a:r>
              <a:rPr lang="en-US" dirty="0"/>
              <a:t>The joint responsibility does not apply to the new club if proven that it was not involved in the unjustified termination</a:t>
            </a:r>
          </a:p>
          <a:p>
            <a:r>
              <a:rPr lang="en-US" dirty="0"/>
              <a:t>Yes to ICT if provisional measures can be taken in case of mere allegation of no just cause.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AD049-5B8A-094C-B05B-DB0A34E5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43BE6-D5E4-4F8B-A2CB-B479ABCF7EC1}" type="datetime1">
              <a:rPr lang="en-GB" altLang="en-US" smtClean="0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78B02-2E32-994B-9ABF-9AA41E69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4EB5-D191-44E0-BDDD-BE88B9C108A4}" type="slidenum">
              <a:rPr lang="en-GB" altLang="en-US" smtClean="0"/>
              <a:pPr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251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7412" descr="Foosball table close-up">
            <a:extLst>
              <a:ext uri="{FF2B5EF4-FFF2-40B4-BE49-F238E27FC236}">
                <a16:creationId xmlns:a16="http://schemas.microsoft.com/office/drawing/2014/main" id="{07BE5340-AC03-A874-1B6B-9C525310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r="13753" b="-1"/>
          <a:stretch/>
        </p:blipFill>
        <p:spPr>
          <a:xfrm>
            <a:off x="323529" y="10"/>
            <a:ext cx="8820470" cy="6857990"/>
          </a:xfrm>
          <a:prstGeom prst="rect">
            <a:avLst/>
          </a:prstGeom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2"/>
            <a:ext cx="8229600" cy="4591347"/>
          </a:xfrm>
        </p:spPr>
        <p:txBody>
          <a:bodyPr>
            <a:normAutofit/>
          </a:bodyPr>
          <a:lstStyle/>
          <a:p>
            <a:br>
              <a:rPr lang="en-GB" altLang="en-US" sz="2700" dirty="0"/>
            </a:br>
            <a:r>
              <a:rPr lang="en-US" sz="3600" dirty="0"/>
              <a:t>10.125 Transfers completed in 2023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3600" dirty="0"/>
              <a:t>7.360.000.000 USD in transfer fees</a:t>
            </a:r>
            <a:br>
              <a:rPr lang="en-US" sz="2800" dirty="0"/>
            </a:br>
            <a:endParaRPr lang="en-GB" altLang="en-US" sz="2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73715-5095-954B-B5ED-A90B33FC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941F689-2920-1940-B619-9F90398CC40D}" type="datetime1">
              <a:rPr lang="en-GB" altLang="en-US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F949D4EC-3EE3-490C-BEAF-3923497AAB12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46574F7-6EF4-B742-9819-0F2F73C715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433638"/>
            <a:ext cx="2867025" cy="37433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6920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086" y="8300"/>
            <a:ext cx="8224913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1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17457-51C6-1A47-AD05-A03958B1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792" y="759126"/>
            <a:ext cx="3447184" cy="1711119"/>
          </a:xfrm>
        </p:spPr>
        <p:txBody>
          <a:bodyPr anchor="ctr">
            <a:normAutofit/>
          </a:bodyPr>
          <a:lstStyle/>
          <a:p>
            <a:r>
              <a:rPr lang="en-US" sz="3500" dirty="0"/>
              <a:t>Key Questions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765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Light Bulb and Gear">
            <a:extLst>
              <a:ext uri="{FF2B5EF4-FFF2-40B4-BE49-F238E27FC236}">
                <a16:creationId xmlns:a16="http://schemas.microsoft.com/office/drawing/2014/main" id="{41285A37-864E-610C-1AA8-C18C5E2AE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54" y="1994083"/>
            <a:ext cx="2904342" cy="29043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67746-FF25-2643-86F4-2AF732FFB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792" y="2470244"/>
            <a:ext cx="3447184" cy="3769836"/>
          </a:xfrm>
        </p:spPr>
        <p:txBody>
          <a:bodyPr anchor="ctr">
            <a:normAutofit/>
          </a:bodyPr>
          <a:lstStyle/>
          <a:p>
            <a:r>
              <a:rPr lang="en-US" sz="1700"/>
              <a:t>DO WE NEED TO RETHINK THE TRANSFER SYSTEM?</a:t>
            </a:r>
          </a:p>
          <a:p>
            <a:r>
              <a:rPr lang="en-US" sz="1700"/>
              <a:t>AND HOW?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A8926-DF4E-8441-9B09-2326CEC5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9214" y="6356350"/>
            <a:ext cx="21093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3693E-2D51-5945-80B8-2E86B880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9390" y="6356350"/>
            <a:ext cx="23995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mtClean="0"/>
              <a:pPr>
                <a:spcAft>
                  <a:spcPts val="600"/>
                </a:spcAft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FAAC5-4AD4-854D-81C8-339C93A9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4" y="489507"/>
            <a:ext cx="2572916" cy="165548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defRPr/>
            </a:pPr>
            <a:br>
              <a:rPr lang="en-US" sz="2200" dirty="0"/>
            </a:br>
            <a:r>
              <a:rPr lang="en-IE" sz="2200" dirty="0">
                <a:effectLst/>
              </a:rPr>
              <a:t>From 1 July 2022 to 30 June 2023</a:t>
            </a:r>
            <a:br>
              <a:rPr lang="en-IE" sz="2200" dirty="0">
                <a:effectLst/>
              </a:rPr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A7BD-067F-2C4E-A063-B65D0D53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4" y="2418408"/>
            <a:ext cx="2207110" cy="35402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/>
              <a:t>18.353 </a:t>
            </a:r>
            <a:r>
              <a:rPr lang="en-IE" sz="1600" dirty="0">
                <a:effectLst/>
              </a:rPr>
              <a:t>cases, applications and enquiries: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/>
              <a:t>4430 disputes received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>
                <a:solidFill>
                  <a:srgbClr val="FF0000"/>
                </a:solidFill>
              </a:rPr>
              <a:t>DRC 1594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cases received and Resolved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/>
              <a:t>13923 Registration and Eligibility</a:t>
            </a:r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5F918-33F3-8647-A5E8-33EFEAF14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720840" y="6459376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777ADD-6FCE-1440-9EAA-7D93C98384BB}" type="datetime1">
              <a:rPr lang="en-GB" alt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13/05/2024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6A49C-2A32-A047-97C1-24204614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9376"/>
            <a:ext cx="33604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193A7A39-B331-455E-BAA3-AF77B63C1ED9}" type="slidenum">
              <a:rPr lang="en-GB" alt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GB" altLang="en-US" sz="1000">
              <a:solidFill>
                <a:srgbClr val="FFFFFF"/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6BEF129-F037-2A4F-BF14-A07F8B59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" y="332656"/>
            <a:ext cx="6086472" cy="483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77DF-4BDA-C94B-B1C9-C0B6F8C4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Composition and Procedural Rules</a:t>
            </a:r>
            <a:endParaRPr lang="en-US" dirty="0"/>
          </a:p>
        </p:txBody>
      </p:sp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0AC0CFCA-32F6-3D8F-935B-9F9CD7A8D4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9D8C-75CE-D44C-ABF9-D68BF27737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A827-087A-1E4C-8D5B-88FC1A39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DDC3B0-A135-4BF8-A13E-8CAD443B4CF0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8"/>
          <a:stretch/>
        </p:blipFill>
        <p:spPr bwMode="auto">
          <a:xfrm>
            <a:off x="2831834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365124"/>
            <a:ext cx="4104456" cy="443202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GB" altLang="en-US" sz="1700" dirty="0"/>
            </a:br>
            <a:r>
              <a:rPr lang="en-GB" altLang="en-US" sz="4000" dirty="0"/>
              <a:t>CONTRACTUAL STABILITY</a:t>
            </a:r>
            <a:br>
              <a:rPr lang="en-GB" altLang="en-US" sz="4000" dirty="0"/>
            </a:br>
            <a:r>
              <a:rPr lang="en-GB" altLang="en-US" sz="4000" dirty="0"/>
              <a:t>“PACTA SUNT SERVANDA”</a:t>
            </a:r>
            <a:br>
              <a:rPr lang="en-GB" altLang="en-US" sz="1700" dirty="0"/>
            </a:br>
            <a:br>
              <a:rPr lang="en-GB" altLang="en-US" sz="1700" dirty="0"/>
            </a:br>
            <a:endParaRPr lang="en-GB" altLang="en-US" sz="17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365124"/>
            <a:ext cx="3439294" cy="5811839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700" dirty="0"/>
          </a:p>
          <a:p>
            <a:pPr eaLnBrk="1" hangingPunct="1">
              <a:defRPr/>
            </a:pPr>
            <a:endParaRPr lang="en-GB" altLang="en-US" sz="17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869B6FBF-132F-4845-ADE9-BB5C54378DE0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ck with a love heart">
            <a:extLst>
              <a:ext uri="{FF2B5EF4-FFF2-40B4-BE49-F238E27FC236}">
                <a16:creationId xmlns:a16="http://schemas.microsoft.com/office/drawing/2014/main" id="{EE017CC4-DCF3-8FD3-8C5B-8C0A87614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3" r="19983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D3342-0CD1-FD4F-B9B3-5599971A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/>
              <a:t>Respect of the Contract (Art. 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7F399-F393-4949-AACF-8A48B388D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/>
              <a:t>Termination upon expiry</a:t>
            </a:r>
          </a:p>
          <a:p>
            <a:pPr>
              <a:defRPr/>
            </a:pPr>
            <a:r>
              <a:rPr lang="en-US" sz="1700"/>
              <a:t>Mutual Agreement</a:t>
            </a:r>
          </a:p>
          <a:p>
            <a:pPr lvl="1">
              <a:defRPr/>
            </a:pPr>
            <a:r>
              <a:rPr lang="en-US" sz="1700"/>
              <a:t>If (and only if) the transfer before end of contract, a transfer fee is allowed.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ABB1-EDCF-C34E-8CFD-957CDD3BCD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A278E-143F-4149-90CE-3B1E5F16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52040766-6470-4937-8E43-9E1F3F287BDA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0F773-CA3B-5D4E-8103-5BE09B7F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5" y="675564"/>
            <a:ext cx="2707375" cy="520408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700" dirty="0"/>
              <a:t>Termination for Just Cause</a:t>
            </a:r>
          </a:p>
        </p:txBody>
      </p:sp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C2064-862F-2344-8CAC-7ACF076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480" y="0"/>
            <a:ext cx="608520" cy="704762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fld id="{D6169EB9-DDD5-48CD-AC71-01B11E483652}" type="slidenum">
              <a:rPr lang="en-GB" altLang="en-US" smtClean="0"/>
              <a:pPr algn="ctr">
                <a:spcAft>
                  <a:spcPts val="600"/>
                </a:spcAft>
              </a:pPr>
              <a:t>8</a:t>
            </a:fld>
            <a:endParaRPr lang="en-GB" altLang="en-US"/>
          </a:p>
        </p:txBody>
      </p:sp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D45D5-9B68-9B4E-94BB-E7ACD032A5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28161" y="6134382"/>
            <a:ext cx="2057400" cy="72361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79777ADD-6FCE-1440-9EAA-7D93C98384BB}" type="datetime1">
              <a:rPr lang="en-GB" altLang="en-US" smtClean="0"/>
              <a:pPr>
                <a:spcAft>
                  <a:spcPts val="600"/>
                </a:spcAft>
                <a:defRPr/>
              </a:pPr>
              <a:t>13/05/2024</a:t>
            </a:fld>
            <a:endParaRPr lang="en-GB" altLang="en-US"/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369F6C7-80A7-FB27-1C2E-7AFCD9927F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050369"/>
              </p:ext>
            </p:extLst>
          </p:nvPr>
        </p:nvGraphicFramePr>
        <p:xfrm>
          <a:off x="3582547" y="819369"/>
          <a:ext cx="4941945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D0509-BC74-DD47-A72E-74B638CB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3500">
                <a:solidFill>
                  <a:srgbClr val="FFFFFF"/>
                </a:solidFill>
              </a:rPr>
              <a:t>JUST CAUSE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13651-8F0D-204A-B85E-875C11888C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727698" y="6455664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777ADD-6FCE-1440-9EAA-7D93C98384BB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13/05/2024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03D36-9C5A-E84A-985F-2D5172A4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75E192DB-3EA9-4DCF-98A0-2E0AF5B5263E}" type="slidenum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96562A2-8575-0C72-A79C-081F8B07A1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381235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24828</TotalTime>
  <Words>1402</Words>
  <Application>Microsoft Macintosh PowerPoint</Application>
  <PresentationFormat>On-screen Show (4:3)</PresentationFormat>
  <Paragraphs>221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Frutiger LT Com 45 Light</vt:lpstr>
      <vt:lpstr>Wingdings</vt:lpstr>
      <vt:lpstr>Beam</vt:lpstr>
      <vt:lpstr>FIFA REGULATIONS FOR THE STATUS AND TRANSFER OF PLAYERS (RSTP) :  THE WAY AHEAD </vt:lpstr>
      <vt:lpstr>FIFA RSTP: SCOPE</vt:lpstr>
      <vt:lpstr> 10.125 Transfers completed in 2023   7.360.000.000 USD in transfer fees </vt:lpstr>
      <vt:lpstr> From 1 July 2022 to 30 June 2023 </vt:lpstr>
      <vt:lpstr>Composition and Procedural Rules</vt:lpstr>
      <vt:lpstr> CONTRACTUAL STABILITY “PACTA SUNT SERVANDA”  </vt:lpstr>
      <vt:lpstr>Respect of the Contract (Art. 13)</vt:lpstr>
      <vt:lpstr>Termination for Just Cause</vt:lpstr>
      <vt:lpstr>JUST CAUSE</vt:lpstr>
      <vt:lpstr>Just causes invoked</vt:lpstr>
      <vt:lpstr>Just causes invoked</vt:lpstr>
      <vt:lpstr>Abusive conduct </vt:lpstr>
      <vt:lpstr>Outstanding salaries (Art. 14 bis)</vt:lpstr>
      <vt:lpstr>Sporting Just Cause (Art.15)</vt:lpstr>
      <vt:lpstr> No termination during the contract (Art.16)</vt:lpstr>
      <vt:lpstr> Art. 17 RSTP Consequences for Termination without just cause </vt:lpstr>
      <vt:lpstr>Calculating compensation: “UNLESS PROVIDED IN THE CONTRACT…”</vt:lpstr>
      <vt:lpstr> Art. 17 RSTP If compensation not provided in the contract </vt:lpstr>
      <vt:lpstr> COMPENSATION TO THE PLAYER </vt:lpstr>
      <vt:lpstr>Example FT Seminar 2023 Residual value / mitigation  </vt:lpstr>
      <vt:lpstr> DRC COMPENSATION TO THE CLUB </vt:lpstr>
      <vt:lpstr>Compensation ex art. 17: Webster –Matuzalem- De Sanctis</vt:lpstr>
      <vt:lpstr>“PROTECTED PERIOD”  </vt:lpstr>
      <vt:lpstr>PowerPoint Presentation</vt:lpstr>
      <vt:lpstr>Art. 24 Bis  Execution of monetary decisions</vt:lpstr>
      <vt:lpstr>WHO HAS TO PAY?</vt:lpstr>
      <vt:lpstr>The DIARRA Case</vt:lpstr>
      <vt:lpstr>THE DIARRA CASE Opinion of the AG SZPUNAR  of 30 April 2024</vt:lpstr>
      <vt:lpstr>THE DIARRA CASE Opinion of the AG SZPUNAR  of 30 April 2024</vt:lpstr>
      <vt:lpstr>Key Questions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REGULATIONS FOR THE STATUS AND TRANSFER OF PLAYERS</dc:title>
  <dc:creator>renniva</dc:creator>
  <cp:lastModifiedBy>michele colucci</cp:lastModifiedBy>
  <cp:revision>147</cp:revision>
  <dcterms:created xsi:type="dcterms:W3CDTF">2006-04-20T13:07:10Z</dcterms:created>
  <dcterms:modified xsi:type="dcterms:W3CDTF">2024-05-13T08:31:11Z</dcterms:modified>
</cp:coreProperties>
</file>